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</p:sldMasterIdLst>
  <p:notesMasterIdLst>
    <p:notesMasterId r:id="rId20"/>
  </p:notesMasterIdLst>
  <p:handoutMasterIdLst>
    <p:handoutMasterId r:id="rId21"/>
  </p:handoutMasterIdLst>
  <p:sldIdLst>
    <p:sldId id="536" r:id="rId2"/>
    <p:sldId id="569" r:id="rId3"/>
    <p:sldId id="570" r:id="rId4"/>
    <p:sldId id="571" r:id="rId5"/>
    <p:sldId id="572" r:id="rId6"/>
    <p:sldId id="573" r:id="rId7"/>
    <p:sldId id="578" r:id="rId8"/>
    <p:sldId id="579" r:id="rId9"/>
    <p:sldId id="575" r:id="rId10"/>
    <p:sldId id="574" r:id="rId11"/>
    <p:sldId id="543" r:id="rId12"/>
    <p:sldId id="563" r:id="rId13"/>
    <p:sldId id="568" r:id="rId14"/>
    <p:sldId id="564" r:id="rId15"/>
    <p:sldId id="576" r:id="rId16"/>
    <p:sldId id="577" r:id="rId17"/>
    <p:sldId id="567" r:id="rId18"/>
    <p:sldId id="495" r:id="rId1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4"/>
    <a:srgbClr val="678DC5"/>
    <a:srgbClr val="3E67A4"/>
    <a:srgbClr val="3E8DC5"/>
    <a:srgbClr val="5F5F65"/>
    <a:srgbClr val="7E7E86"/>
    <a:srgbClr val="FF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815" autoAdjust="0"/>
    <p:restoredTop sz="99810" autoAdjust="0"/>
  </p:normalViewPr>
  <p:slideViewPr>
    <p:cSldViewPr>
      <p:cViewPr varScale="1">
        <p:scale>
          <a:sx n="77" d="100"/>
          <a:sy n="77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/>
              <a:t>Presentation_ID.scr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A85B09C6-286B-4C78-8059-A0A6AAF73CB0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/>
              <a:t>Presentation_ID.scr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E8225EE4-20F0-49A8-98F3-81F10E3A8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4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2DBF2-FA34-4357-9508-D245AFE2A0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AE5-0148-40D3-BDE2-1F10EC5F6D04}" type="slidenum">
              <a:rPr lang="en-US"/>
              <a:pPr/>
              <a:t>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6CFC6-0D3A-41DB-91AC-6993D10F4A4B}" type="slidenum">
              <a:rPr lang="en-US"/>
              <a:pPr/>
              <a:t>7</a:t>
            </a:fld>
            <a:endParaRPr lang="en-US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2" y="4415790"/>
            <a:ext cx="5139898" cy="4184972"/>
          </a:xfrm>
        </p:spPr>
        <p:txBody>
          <a:bodyPr/>
          <a:lstStyle/>
          <a:p>
            <a:r>
              <a:rPr lang="en-US"/>
              <a:t>Volume process driven effort  </a:t>
            </a:r>
          </a:p>
          <a:p>
            <a:r>
              <a:rPr lang="en-US"/>
              <a:t>Assure high probability of part capture</a:t>
            </a:r>
          </a:p>
          <a:p>
            <a:r>
              <a:rPr lang="en-US"/>
              <a:t>and FA execution </a:t>
            </a:r>
          </a:p>
          <a:p>
            <a:endParaRPr lang="en-US"/>
          </a:p>
          <a:p>
            <a:r>
              <a:rPr lang="en-US" i="1">
                <a:solidFill>
                  <a:srgbClr val="FAFD00"/>
                </a:solidFill>
              </a:rPr>
              <a:t>Engineering driven effort  </a:t>
            </a:r>
          </a:p>
          <a:p>
            <a:r>
              <a:rPr lang="en-US" i="1">
                <a:solidFill>
                  <a:srgbClr val="FAFD00"/>
                </a:solidFill>
              </a:rPr>
              <a:t>Assuring high probability of real Device/Silicon issues</a:t>
            </a:r>
          </a:p>
          <a:p>
            <a:r>
              <a:rPr lang="en-US" i="1">
                <a:solidFill>
                  <a:srgbClr val="FAFD00"/>
                </a:solidFill>
              </a:rPr>
              <a:t>Allowing full Engineering focus of supplier</a:t>
            </a:r>
          </a:p>
          <a:p>
            <a:r>
              <a:rPr lang="en-US">
                <a:solidFill>
                  <a:srgbClr val="0000FF"/>
                </a:solidFill>
              </a:rPr>
              <a:t> 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E0300-D086-42C2-AA76-A2ECA1B3767E}" type="slidenum">
              <a:rPr lang="en-US"/>
              <a:pPr/>
              <a:t>8</a:t>
            </a:fld>
            <a:endParaRPr 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 cap="flat"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2" y="4415790"/>
            <a:ext cx="5139898" cy="4183380"/>
          </a:xfrm>
          <a:noFill/>
          <a:ln/>
        </p:spPr>
        <p:txBody>
          <a:bodyPr lIns="93415" tIns="46707" rIns="93415" bIns="46707"/>
          <a:lstStyle/>
          <a:p>
            <a:r>
              <a:rPr lang="en-US"/>
              <a:t>DPMO made up of ASIC fails, board level defects, diag inaccuracies,</a:t>
            </a:r>
          </a:p>
          <a:p>
            <a:r>
              <a:rPr lang="en-US"/>
              <a:t> so what is validated (components)  vs invalidated (other fails and should be 0 – how are we cleaning this up btw)?</a:t>
            </a:r>
          </a:p>
          <a:p>
            <a:endParaRPr lang="en-US"/>
          </a:p>
          <a:p>
            <a:r>
              <a:rPr lang="en-US">
                <a:solidFill>
                  <a:schemeClr val="hlink"/>
                </a:solidFill>
              </a:rPr>
              <a:t>Bill: add timing screen (at-speed) may be in context of analyzing ASIC DFT/test</a:t>
            </a:r>
          </a:p>
          <a:p>
            <a:endParaRPr lang="en-US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Also add system FA after retest – need data available too – vs CMs/boards/location on board</a:t>
            </a:r>
          </a:p>
          <a:p>
            <a:endParaRPr lang="en-US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Suppliers add problem…..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98483-40F4-4EDE-BE2E-D41B1563C5E5}" type="slidenum">
              <a:rPr lang="en-US"/>
              <a:pPr/>
              <a:t>10</a:t>
            </a:fld>
            <a:endParaRPr lang="en-US"/>
          </a:p>
        </p:txBody>
      </p:sp>
      <p:sp>
        <p:nvSpPr>
          <p:cNvPr id="225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244475"/>
            <a:ext cx="5321300" cy="3990975"/>
          </a:xfrm>
          <a:ln/>
        </p:spPr>
      </p:sp>
      <p:sp>
        <p:nvSpPr>
          <p:cNvPr id="225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en-US"/>
              <a:t>Goal: Establish “single version of truth” data</a:t>
            </a: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en-US"/>
              <a:t>Project began 3 years ago</a:t>
            </a:r>
          </a:p>
          <a:p>
            <a:pPr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en-US"/>
              <a:t>Partners:</a:t>
            </a:r>
            <a:br>
              <a:rPr lang="en-US"/>
            </a:br>
            <a:r>
              <a:rPr lang="en-US"/>
              <a:t>Internally: GSCM, CDO, Corp Quality, IT</a:t>
            </a:r>
            <a:br>
              <a:rPr lang="en-US"/>
            </a:br>
            <a:r>
              <a:rPr lang="en-US"/>
              <a:t>Externally:  Suppliers, Customers</a:t>
            </a: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en-US"/>
              <a:t>360-degree view of quality data collected daily from multiple sources at multiple locations</a:t>
            </a: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en-US"/>
              <a:t>Provides ability to co-relate data from different sources; transform into actionable intelligence</a:t>
            </a: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en-US"/>
              <a:t>Provides central backbone platform for internal and external quality reviews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C9939-0FDF-4126-B6D5-E110A789C4E3}" type="slidenum">
              <a:rPr lang="en-US"/>
              <a:pPr/>
              <a:t>13</a:t>
            </a:fld>
            <a:endParaRPr lang="en-US"/>
          </a:p>
        </p:txBody>
      </p:sp>
      <p:sp>
        <p:nvSpPr>
          <p:cNvPr id="218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 cap="flat"/>
        </p:spPr>
      </p:sp>
      <p:sp>
        <p:nvSpPr>
          <p:cNvPr id="218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0"/>
            <a:ext cx="5140112" cy="4183380"/>
          </a:xfrm>
          <a:ln/>
        </p:spPr>
        <p:txBody>
          <a:bodyPr lIns="93489" tIns="46745" rIns="93489" bIns="467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EBA5F-41D0-4E9C-85AE-7262F99A6B5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5"/>
          <p:cNvSpPr>
            <a:spLocks noChangeArrowheads="1"/>
          </p:cNvSpPr>
          <p:nvPr/>
        </p:nvSpPr>
        <p:spPr bwMode="auto">
          <a:xfrm rot="16200000">
            <a:off x="3200400" y="-1570037"/>
            <a:ext cx="2743200" cy="91440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© 2006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7D6DF791-9CFD-45B8-BFCE-13654E3EAC0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9" name="Group 283"/>
          <p:cNvGrpSpPr>
            <a:grpSpLocks/>
          </p:cNvGrpSpPr>
          <p:nvPr/>
        </p:nvGrpSpPr>
        <p:grpSpPr bwMode="auto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10" name="AutoShape 284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285"/>
            <p:cNvSpPr>
              <a:spLocks noChangeArrowheads="1"/>
            </p:cNvSpPr>
            <p:nvPr/>
          </p:nvSpPr>
          <p:spPr bwMode="auto">
            <a:xfrm>
              <a:off x="3802" y="1979"/>
              <a:ext cx="87" cy="326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86"/>
            <p:cNvSpPr>
              <a:spLocks/>
            </p:cNvSpPr>
            <p:nvPr/>
          </p:nvSpPr>
          <p:spPr bwMode="auto">
            <a:xfrm>
              <a:off x="430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87"/>
            <p:cNvSpPr>
              <a:spLocks/>
            </p:cNvSpPr>
            <p:nvPr/>
          </p:nvSpPr>
          <p:spPr bwMode="auto">
            <a:xfrm>
              <a:off x="344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88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auto">
            <a:xfrm>
              <a:off x="3999" y="1971"/>
              <a:ext cx="224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90"/>
            <p:cNvSpPr>
              <a:spLocks/>
            </p:cNvSpPr>
            <p:nvPr/>
          </p:nvSpPr>
          <p:spPr bwMode="auto">
            <a:xfrm>
              <a:off x="3272" y="1587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91"/>
            <p:cNvSpPr>
              <a:spLocks/>
            </p:cNvSpPr>
            <p:nvPr/>
          </p:nvSpPr>
          <p:spPr bwMode="auto">
            <a:xfrm>
              <a:off x="3500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92"/>
            <p:cNvSpPr>
              <a:spLocks/>
            </p:cNvSpPr>
            <p:nvPr/>
          </p:nvSpPr>
          <p:spPr bwMode="auto">
            <a:xfrm>
              <a:off x="3721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93"/>
            <p:cNvSpPr>
              <a:spLocks/>
            </p:cNvSpPr>
            <p:nvPr/>
          </p:nvSpPr>
          <p:spPr bwMode="auto">
            <a:xfrm>
              <a:off x="3949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94"/>
            <p:cNvSpPr>
              <a:spLocks/>
            </p:cNvSpPr>
            <p:nvPr/>
          </p:nvSpPr>
          <p:spPr bwMode="auto">
            <a:xfrm>
              <a:off x="4171" y="1587"/>
              <a:ext cx="87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95"/>
            <p:cNvSpPr>
              <a:spLocks/>
            </p:cNvSpPr>
            <p:nvPr/>
          </p:nvSpPr>
          <p:spPr bwMode="auto">
            <a:xfrm>
              <a:off x="4399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96"/>
            <p:cNvSpPr>
              <a:spLocks/>
            </p:cNvSpPr>
            <p:nvPr/>
          </p:nvSpPr>
          <p:spPr bwMode="auto">
            <a:xfrm>
              <a:off x="4625" y="1320"/>
              <a:ext cx="83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97"/>
            <p:cNvSpPr>
              <a:spLocks/>
            </p:cNvSpPr>
            <p:nvPr/>
          </p:nvSpPr>
          <p:spPr bwMode="auto">
            <a:xfrm>
              <a:off x="4848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98"/>
            <p:cNvSpPr>
              <a:spLocks/>
            </p:cNvSpPr>
            <p:nvPr/>
          </p:nvSpPr>
          <p:spPr bwMode="auto">
            <a:xfrm>
              <a:off x="5074" y="1587"/>
              <a:ext cx="83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5" name="Picture 324" descr="MAE17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588" y="1630363"/>
            <a:ext cx="45704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676525"/>
            <a:ext cx="3768725" cy="830263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6940550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457200"/>
            <a:ext cx="2035175" cy="4895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457200"/>
            <a:ext cx="5957887" cy="4895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4572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1781175"/>
            <a:ext cx="7940675" cy="35718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4572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5638" y="1781175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781175"/>
            <a:ext cx="3894138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781175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781175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57200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68774" name="Rectangle 6278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© 2006 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368777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6CB821D7-A950-47EF-86A6-13E4E73723B9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781175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628775"/>
            <a:ext cx="9144000" cy="2743200"/>
            <a:chOff x="0" y="1026"/>
            <a:chExt cx="5760" cy="1728"/>
          </a:xfrm>
        </p:grpSpPr>
        <p:pic>
          <p:nvPicPr>
            <p:cNvPr id="6149" name="Picture 3" descr="MAE294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9" y="1027"/>
              <a:ext cx="2591" cy="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4"/>
            <p:cNvSpPr>
              <a:spLocks noChangeArrowheads="1"/>
            </p:cNvSpPr>
            <p:nvPr/>
          </p:nvSpPr>
          <p:spPr bwMode="auto">
            <a:xfrm>
              <a:off x="0" y="1026"/>
              <a:ext cx="3168" cy="1728"/>
            </a:xfrm>
            <a:prstGeom prst="rect">
              <a:avLst/>
            </a:prstGeom>
            <a:solidFill>
              <a:srgbClr val="015F85"/>
            </a:solidFill>
            <a:ln w="9525" algn="ctr">
              <a:noFill/>
              <a:miter lim="800000"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14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 err="1" smtClean="0">
                <a:ea typeface="굴림" pitchFamily="34" charset="-127"/>
              </a:rPr>
              <a:t>ECID</a:t>
            </a:r>
            <a:r>
              <a:rPr lang="en-US" altLang="ko-KR" dirty="0" smtClean="0">
                <a:ea typeface="굴림" pitchFamily="34" charset="-127"/>
              </a:rPr>
              <a:t> </a:t>
            </a:r>
            <a:r>
              <a:rPr lang="en-US" altLang="ko-KR" dirty="0" err="1" smtClean="0">
                <a:ea typeface="굴림" pitchFamily="34" charset="-127"/>
              </a:rPr>
              <a:t>vs</a:t>
            </a:r>
            <a:r>
              <a:rPr lang="en-US" altLang="ko-KR" dirty="0" smtClean="0">
                <a:ea typeface="굴림" pitchFamily="34" charset="-127"/>
              </a:rPr>
              <a:t> Device ID</a:t>
            </a:r>
            <a:endParaRPr lang="en-US" dirty="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Bill Eklow</a:t>
            </a:r>
            <a:endParaRPr lang="en-US" altLang="ko-KR" dirty="0" smtClean="0">
              <a:ea typeface="굴림" pitchFamily="34" charset="-127"/>
            </a:endParaRPr>
          </a:p>
          <a:p>
            <a:r>
              <a:rPr lang="en-US" altLang="ko-KR" dirty="0" smtClean="0">
                <a:ea typeface="굴림" pitchFamily="34" charset="-127"/>
              </a:rPr>
              <a:t>Cisco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182938" y="2405063"/>
            <a:ext cx="3359150" cy="3044825"/>
            <a:chOff x="2005" y="1515"/>
            <a:chExt cx="2116" cy="1918"/>
          </a:xfrm>
        </p:grpSpPr>
        <p:sp>
          <p:nvSpPr>
            <p:cNvPr id="2256899" name="AutoShape 3"/>
            <p:cNvSpPr>
              <a:spLocks noChangeArrowheads="1"/>
            </p:cNvSpPr>
            <p:nvPr/>
          </p:nvSpPr>
          <p:spPr bwMode="auto">
            <a:xfrm>
              <a:off x="2005" y="1515"/>
              <a:ext cx="2116" cy="1918"/>
            </a:xfrm>
            <a:prstGeom prst="roundRect">
              <a:avLst>
                <a:gd name="adj" fmla="val 12204"/>
              </a:avLst>
            </a:prstGeom>
            <a:gradFill rotWithShape="1">
              <a:gsLst>
                <a:gs pos="0">
                  <a:srgbClr val="697E1C">
                    <a:gamma/>
                    <a:shade val="78824"/>
                    <a:invGamma/>
                  </a:srgbClr>
                </a:gs>
                <a:gs pos="50000">
                  <a:srgbClr val="697E1C"/>
                </a:gs>
                <a:gs pos="100000">
                  <a:srgbClr val="697E1C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697E1C">
                  <a:gamma/>
                  <a:shade val="60000"/>
                  <a:invGamma/>
                </a:srgbClr>
              </a:prstShdw>
            </a:effec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2256900" name="Text Box 4"/>
            <p:cNvSpPr txBox="1">
              <a:spLocks noChangeArrowheads="1"/>
            </p:cNvSpPr>
            <p:nvPr/>
          </p:nvSpPr>
          <p:spPr bwMode="auto">
            <a:xfrm>
              <a:off x="2046" y="2578"/>
              <a:ext cx="2028" cy="4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45212"/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defTabSz="814388"/>
              <a:r>
                <a:rPr lang="en-US" sz="2800" b="1">
                  <a:solidFill>
                    <a:srgbClr val="FFFF00"/>
                  </a:solidFill>
                </a:rPr>
                <a:t>Q</a:t>
              </a:r>
              <a:r>
                <a:rPr lang="en-US" b="1"/>
                <a:t>uality </a:t>
              </a:r>
              <a:r>
                <a:rPr lang="en-US" sz="2800" b="1">
                  <a:solidFill>
                    <a:srgbClr val="FFFF00"/>
                  </a:solidFill>
                </a:rPr>
                <a:t>D</a:t>
              </a:r>
              <a:r>
                <a:rPr lang="en-US" b="1"/>
                <a:t>ata </a:t>
              </a:r>
              <a:r>
                <a:rPr lang="en-US" sz="2800" b="1">
                  <a:solidFill>
                    <a:srgbClr val="FFFF00"/>
                  </a:solidFill>
                </a:rPr>
                <a:t>I</a:t>
              </a:r>
              <a:r>
                <a:rPr lang="en-US" b="1"/>
                <a:t>nfrastructure</a:t>
              </a:r>
            </a:p>
          </p:txBody>
        </p:sp>
        <p:pic>
          <p:nvPicPr>
            <p:cNvPr id="2256901" name="Picture 5" descr="2006-logo_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8" y="1786"/>
              <a:ext cx="1228" cy="646"/>
            </a:xfrm>
            <a:prstGeom prst="rect">
              <a:avLst/>
            </a:prstGeom>
            <a:noFill/>
          </p:spPr>
        </p:pic>
      </p:grpSp>
      <p:sp>
        <p:nvSpPr>
          <p:cNvPr id="2256902" name="AutoShape 6"/>
          <p:cNvSpPr>
            <a:spLocks noChangeArrowheads="1"/>
          </p:cNvSpPr>
          <p:nvPr/>
        </p:nvSpPr>
        <p:spPr bwMode="auto">
          <a:xfrm>
            <a:off x="3171825" y="2387600"/>
            <a:ext cx="3384550" cy="3070225"/>
          </a:xfrm>
          <a:prstGeom prst="roundRect">
            <a:avLst>
              <a:gd name="adj" fmla="val 12204"/>
            </a:avLst>
          </a:prstGeom>
          <a:solidFill>
            <a:srgbClr val="000000">
              <a:alpha val="7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2256903" name="Rectangle 7"/>
          <p:cNvSpPr>
            <a:spLocks noGrp="1" noChangeArrowheads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dirty="0"/>
              <a:t>Collaboration in a Virtual Supply Chain</a:t>
            </a:r>
          </a:p>
        </p:txBody>
      </p:sp>
      <p:pic>
        <p:nvPicPr>
          <p:cNvPr id="2256905" name="Picture 9" descr="CircleShadow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013" y="1209675"/>
            <a:ext cx="2133600" cy="2130425"/>
          </a:xfrm>
          <a:prstGeom prst="rect">
            <a:avLst/>
          </a:prstGeom>
          <a:noFill/>
        </p:spPr>
      </p:pic>
      <p:pic>
        <p:nvPicPr>
          <p:cNvPr id="2256906" name="Picture 10" descr="CircleShadow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25" y="1209675"/>
            <a:ext cx="2133600" cy="2130425"/>
          </a:xfrm>
          <a:prstGeom prst="rect">
            <a:avLst/>
          </a:prstGeom>
          <a:noFill/>
        </p:spPr>
      </p:pic>
      <p:pic>
        <p:nvPicPr>
          <p:cNvPr id="2256907" name="Picture 11" descr="CircleShadow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013" y="4508500"/>
            <a:ext cx="2133600" cy="2130425"/>
          </a:xfrm>
          <a:prstGeom prst="rect">
            <a:avLst/>
          </a:prstGeom>
          <a:noFill/>
        </p:spPr>
      </p:pic>
      <p:pic>
        <p:nvPicPr>
          <p:cNvPr id="2256908" name="Picture 12" descr="CircleShadow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25" y="4508500"/>
            <a:ext cx="2133600" cy="2130425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74888" y="1347788"/>
            <a:ext cx="5168900" cy="5157787"/>
            <a:chOff x="1433" y="849"/>
            <a:chExt cx="3256" cy="3249"/>
          </a:xfrm>
        </p:grpSpPr>
        <p:sp>
          <p:nvSpPr>
            <p:cNvPr id="2256910" name="Oval 14"/>
            <p:cNvSpPr>
              <a:spLocks noChangeArrowheads="1"/>
            </p:cNvSpPr>
            <p:nvPr/>
          </p:nvSpPr>
          <p:spPr bwMode="auto">
            <a:xfrm>
              <a:off x="1433" y="849"/>
              <a:ext cx="1168" cy="1162"/>
            </a:xfrm>
            <a:prstGeom prst="ellipse">
              <a:avLst/>
            </a:prstGeom>
            <a:gradFill rotWithShape="1">
              <a:gsLst>
                <a:gs pos="0">
                  <a:srgbClr val="00658E">
                    <a:gamma/>
                    <a:shade val="75686"/>
                    <a:invGamma/>
                  </a:srgbClr>
                </a:gs>
                <a:gs pos="50000">
                  <a:srgbClr val="00658E"/>
                </a:gs>
                <a:gs pos="100000">
                  <a:srgbClr val="00658E">
                    <a:gamma/>
                    <a:shade val="75686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00658E">
                  <a:gamma/>
                  <a:shade val="60000"/>
                  <a:invGamma/>
                </a:srgbClr>
              </a:prstShdw>
            </a:effec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2256911" name="Oval 15"/>
            <p:cNvSpPr>
              <a:spLocks noChangeArrowheads="1"/>
            </p:cNvSpPr>
            <p:nvPr/>
          </p:nvSpPr>
          <p:spPr bwMode="auto">
            <a:xfrm>
              <a:off x="3521" y="849"/>
              <a:ext cx="1168" cy="1160"/>
            </a:xfrm>
            <a:prstGeom prst="ellipse">
              <a:avLst/>
            </a:prstGeom>
            <a:gradFill rotWithShape="1">
              <a:gsLst>
                <a:gs pos="0">
                  <a:srgbClr val="00658E">
                    <a:gamma/>
                    <a:shade val="75686"/>
                    <a:invGamma/>
                  </a:srgbClr>
                </a:gs>
                <a:gs pos="50000">
                  <a:srgbClr val="00658E"/>
                </a:gs>
                <a:gs pos="100000">
                  <a:srgbClr val="00658E">
                    <a:gamma/>
                    <a:shade val="75686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00658E">
                  <a:gamma/>
                  <a:shade val="60000"/>
                  <a:invGamma/>
                </a:srgbClr>
              </a:prstShdw>
            </a:effec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2256912" name="Oval 16"/>
            <p:cNvSpPr>
              <a:spLocks noChangeArrowheads="1"/>
            </p:cNvSpPr>
            <p:nvPr/>
          </p:nvSpPr>
          <p:spPr bwMode="auto">
            <a:xfrm>
              <a:off x="1434" y="2937"/>
              <a:ext cx="1168" cy="1160"/>
            </a:xfrm>
            <a:prstGeom prst="ellipse">
              <a:avLst/>
            </a:prstGeom>
            <a:gradFill rotWithShape="1">
              <a:gsLst>
                <a:gs pos="0">
                  <a:srgbClr val="00658E">
                    <a:gamma/>
                    <a:shade val="75686"/>
                    <a:invGamma/>
                  </a:srgbClr>
                </a:gs>
                <a:gs pos="50000">
                  <a:srgbClr val="00658E"/>
                </a:gs>
                <a:gs pos="100000">
                  <a:srgbClr val="00658E">
                    <a:gamma/>
                    <a:shade val="75686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00658E">
                  <a:gamma/>
                  <a:shade val="60000"/>
                  <a:invGamma/>
                </a:srgbClr>
              </a:prstShdw>
            </a:effec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2256913" name="Oval 17"/>
            <p:cNvSpPr>
              <a:spLocks noChangeArrowheads="1"/>
            </p:cNvSpPr>
            <p:nvPr/>
          </p:nvSpPr>
          <p:spPr bwMode="auto">
            <a:xfrm>
              <a:off x="3521" y="2938"/>
              <a:ext cx="1168" cy="1160"/>
            </a:xfrm>
            <a:prstGeom prst="ellipse">
              <a:avLst/>
            </a:prstGeom>
            <a:gradFill rotWithShape="1">
              <a:gsLst>
                <a:gs pos="0">
                  <a:srgbClr val="00658E">
                    <a:gamma/>
                    <a:shade val="75686"/>
                    <a:invGamma/>
                  </a:srgbClr>
                </a:gs>
                <a:gs pos="50000">
                  <a:srgbClr val="00658E"/>
                </a:gs>
                <a:gs pos="100000">
                  <a:srgbClr val="00658E">
                    <a:gamma/>
                    <a:shade val="75686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00658E">
                  <a:gamma/>
                  <a:shade val="60000"/>
                  <a:invGamma/>
                </a:srgbClr>
              </a:prstShdw>
            </a:effec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74888" y="1347788"/>
            <a:ext cx="5168900" cy="5157787"/>
            <a:chOff x="1433" y="849"/>
            <a:chExt cx="3256" cy="3249"/>
          </a:xfrm>
        </p:grpSpPr>
        <p:sp>
          <p:nvSpPr>
            <p:cNvPr id="2256915" name="Oval 19"/>
            <p:cNvSpPr>
              <a:spLocks noChangeArrowheads="1"/>
            </p:cNvSpPr>
            <p:nvPr/>
          </p:nvSpPr>
          <p:spPr bwMode="auto">
            <a:xfrm>
              <a:off x="1433" y="849"/>
              <a:ext cx="1168" cy="1162"/>
            </a:xfrm>
            <a:prstGeom prst="ellipse">
              <a:avLst/>
            </a:prstGeom>
            <a:gradFill rotWithShape="1">
              <a:gsLst>
                <a:gs pos="0">
                  <a:srgbClr val="B75811">
                    <a:gamma/>
                    <a:shade val="72549"/>
                    <a:invGamma/>
                  </a:srgbClr>
                </a:gs>
                <a:gs pos="50000">
                  <a:srgbClr val="B75811"/>
                </a:gs>
                <a:gs pos="100000">
                  <a:srgbClr val="B7581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B75811">
                  <a:gamma/>
                  <a:shade val="60000"/>
                  <a:invGamma/>
                </a:srgbClr>
              </a:prstShdw>
            </a:effectLst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2256916" name="Oval 20"/>
            <p:cNvSpPr>
              <a:spLocks noChangeArrowheads="1"/>
            </p:cNvSpPr>
            <p:nvPr/>
          </p:nvSpPr>
          <p:spPr bwMode="auto">
            <a:xfrm>
              <a:off x="3521" y="849"/>
              <a:ext cx="1168" cy="1160"/>
            </a:xfrm>
            <a:prstGeom prst="ellipse">
              <a:avLst/>
            </a:prstGeom>
            <a:gradFill rotWithShape="1">
              <a:gsLst>
                <a:gs pos="0">
                  <a:srgbClr val="B75811">
                    <a:gamma/>
                    <a:shade val="72549"/>
                    <a:invGamma/>
                  </a:srgbClr>
                </a:gs>
                <a:gs pos="50000">
                  <a:srgbClr val="B75811"/>
                </a:gs>
                <a:gs pos="100000">
                  <a:srgbClr val="B7581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B75811">
                  <a:gamma/>
                  <a:shade val="60000"/>
                  <a:invGamma/>
                </a:srgbClr>
              </a:prstShdw>
            </a:effectLst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2256917" name="Oval 21"/>
            <p:cNvSpPr>
              <a:spLocks noChangeArrowheads="1"/>
            </p:cNvSpPr>
            <p:nvPr/>
          </p:nvSpPr>
          <p:spPr bwMode="auto">
            <a:xfrm>
              <a:off x="1434" y="2937"/>
              <a:ext cx="1168" cy="1160"/>
            </a:xfrm>
            <a:prstGeom prst="ellipse">
              <a:avLst/>
            </a:prstGeom>
            <a:gradFill rotWithShape="1">
              <a:gsLst>
                <a:gs pos="0">
                  <a:srgbClr val="B75811">
                    <a:gamma/>
                    <a:shade val="72549"/>
                    <a:invGamma/>
                  </a:srgbClr>
                </a:gs>
                <a:gs pos="50000">
                  <a:srgbClr val="B75811"/>
                </a:gs>
                <a:gs pos="100000">
                  <a:srgbClr val="B7581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B75811">
                  <a:gamma/>
                  <a:shade val="60000"/>
                  <a:invGamma/>
                </a:srgbClr>
              </a:prstShdw>
            </a:effectLst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2256918" name="Oval 22"/>
            <p:cNvSpPr>
              <a:spLocks noChangeArrowheads="1"/>
            </p:cNvSpPr>
            <p:nvPr/>
          </p:nvSpPr>
          <p:spPr bwMode="auto">
            <a:xfrm>
              <a:off x="3521" y="2938"/>
              <a:ext cx="1168" cy="1160"/>
            </a:xfrm>
            <a:prstGeom prst="ellipse">
              <a:avLst/>
            </a:prstGeom>
            <a:gradFill rotWithShape="1">
              <a:gsLst>
                <a:gs pos="0">
                  <a:srgbClr val="B75811">
                    <a:gamma/>
                    <a:shade val="72549"/>
                    <a:invGamma/>
                  </a:srgbClr>
                </a:gs>
                <a:gs pos="50000">
                  <a:srgbClr val="B75811"/>
                </a:gs>
                <a:gs pos="100000">
                  <a:srgbClr val="B7581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B75811">
                  <a:gamma/>
                  <a:shade val="60000"/>
                  <a:invGamma/>
                </a:srgbClr>
              </a:prstShdw>
            </a:effectLst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274888" y="4664075"/>
            <a:ext cx="1854200" cy="1839913"/>
            <a:chOff x="1433" y="2938"/>
            <a:chExt cx="1168" cy="1159"/>
          </a:xfrm>
        </p:grpSpPr>
        <p:pic>
          <p:nvPicPr>
            <p:cNvPr id="2256920" name="Picture 24" descr="4-icons"/>
            <p:cNvPicPr>
              <a:picLocks noChangeAspect="1" noChangeArrowheads="1"/>
            </p:cNvPicPr>
            <p:nvPr/>
          </p:nvPicPr>
          <p:blipFill>
            <a:blip r:embed="rId5" cstate="print"/>
            <a:srcRect l="2" t="61853" r="64146" b="-64"/>
            <a:stretch>
              <a:fillRect/>
            </a:stretch>
          </p:blipFill>
          <p:spPr bwMode="auto">
            <a:xfrm>
              <a:off x="1433" y="2938"/>
              <a:ext cx="1168" cy="1159"/>
            </a:xfrm>
            <a:prstGeom prst="rect">
              <a:avLst/>
            </a:prstGeom>
            <a:noFill/>
          </p:spPr>
        </p:pic>
        <p:sp>
          <p:nvSpPr>
            <p:cNvPr id="2256921" name="Text Box 25"/>
            <p:cNvSpPr txBox="1">
              <a:spLocks noChangeArrowheads="1"/>
            </p:cNvSpPr>
            <p:nvPr/>
          </p:nvSpPr>
          <p:spPr bwMode="auto">
            <a:xfrm>
              <a:off x="1682" y="3128"/>
              <a:ext cx="672" cy="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48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defTabSz="814388"/>
              <a:r>
                <a:rPr lang="en-US" sz="1800" b="1">
                  <a:cs typeface="Arial" charset="0"/>
                </a:rPr>
                <a:t>System</a:t>
              </a:r>
              <a:br>
                <a:rPr lang="en-US" sz="1800" b="1">
                  <a:cs typeface="Arial" charset="0"/>
                </a:rPr>
              </a:br>
              <a:r>
                <a:rPr lang="en-US" sz="1800" b="1">
                  <a:cs typeface="Arial" charset="0"/>
                </a:rPr>
                <a:t>Integrator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274888" y="1652588"/>
            <a:ext cx="1855787" cy="1536700"/>
            <a:chOff x="1433" y="1041"/>
            <a:chExt cx="1169" cy="968"/>
          </a:xfrm>
        </p:grpSpPr>
        <p:pic>
          <p:nvPicPr>
            <p:cNvPr id="2256923" name="Picture 27" descr="4-icons"/>
            <p:cNvPicPr>
              <a:picLocks noChangeAspect="1" noChangeArrowheads="1"/>
            </p:cNvPicPr>
            <p:nvPr/>
          </p:nvPicPr>
          <p:blipFill>
            <a:blip r:embed="rId5" cstate="print"/>
            <a:srcRect r="64117" b="68776"/>
            <a:stretch>
              <a:fillRect/>
            </a:stretch>
          </p:blipFill>
          <p:spPr bwMode="auto">
            <a:xfrm>
              <a:off x="1433" y="1062"/>
              <a:ext cx="1169" cy="947"/>
            </a:xfrm>
            <a:prstGeom prst="rect">
              <a:avLst/>
            </a:prstGeom>
            <a:noFill/>
          </p:spPr>
        </p:pic>
        <p:sp>
          <p:nvSpPr>
            <p:cNvPr id="2256924" name="Text Box 28"/>
            <p:cNvSpPr txBox="1">
              <a:spLocks noChangeArrowheads="1"/>
            </p:cNvSpPr>
            <p:nvPr/>
          </p:nvSpPr>
          <p:spPr bwMode="auto">
            <a:xfrm>
              <a:off x="1618" y="1041"/>
              <a:ext cx="800" cy="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48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defTabSz="814388"/>
              <a:r>
                <a:rPr lang="en-US" sz="1800" b="1">
                  <a:cs typeface="Arial" charset="0"/>
                </a:rPr>
                <a:t>Component</a:t>
              </a:r>
              <a:br>
                <a:rPr lang="en-US" sz="1800" b="1">
                  <a:cs typeface="Arial" charset="0"/>
                </a:rPr>
              </a:br>
              <a:r>
                <a:rPr lang="en-US" sz="1800" b="1">
                  <a:cs typeface="Arial" charset="0"/>
                </a:rPr>
                <a:t>Suppliers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589588" y="1651000"/>
            <a:ext cx="1854200" cy="1538288"/>
            <a:chOff x="3521" y="1040"/>
            <a:chExt cx="1168" cy="969"/>
          </a:xfrm>
        </p:grpSpPr>
        <p:pic>
          <p:nvPicPr>
            <p:cNvPr id="2256926" name="Picture 30" descr="4-icons"/>
            <p:cNvPicPr>
              <a:picLocks noChangeAspect="1" noChangeArrowheads="1"/>
            </p:cNvPicPr>
            <p:nvPr/>
          </p:nvPicPr>
          <p:blipFill>
            <a:blip r:embed="rId5" cstate="print"/>
            <a:srcRect l="64088" r="61" b="68776"/>
            <a:stretch>
              <a:fillRect/>
            </a:stretch>
          </p:blipFill>
          <p:spPr bwMode="auto">
            <a:xfrm>
              <a:off x="3521" y="1062"/>
              <a:ext cx="1168" cy="947"/>
            </a:xfrm>
            <a:prstGeom prst="rect">
              <a:avLst/>
            </a:prstGeom>
            <a:noFill/>
          </p:spPr>
        </p:pic>
        <p:sp>
          <p:nvSpPr>
            <p:cNvPr id="2256927" name="Text Box 31"/>
            <p:cNvSpPr txBox="1">
              <a:spLocks noChangeArrowheads="1"/>
            </p:cNvSpPr>
            <p:nvPr/>
          </p:nvSpPr>
          <p:spPr bwMode="auto">
            <a:xfrm>
              <a:off x="3814" y="1040"/>
              <a:ext cx="584" cy="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48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defTabSz="814388"/>
              <a:r>
                <a:rPr lang="en-US" sz="1800" b="1">
                  <a:cs typeface="Arial" charset="0"/>
                </a:rPr>
                <a:t>EMS</a:t>
              </a:r>
              <a:br>
                <a:rPr lang="en-US" sz="1800" b="1">
                  <a:cs typeface="Arial" charset="0"/>
                </a:rPr>
              </a:br>
              <a:r>
                <a:rPr lang="en-US" sz="1800" b="1">
                  <a:cs typeface="Arial" charset="0"/>
                </a:rPr>
                <a:t>Partners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589588" y="4664075"/>
            <a:ext cx="1854200" cy="1841500"/>
            <a:chOff x="3521" y="2938"/>
            <a:chExt cx="1168" cy="1160"/>
          </a:xfrm>
        </p:grpSpPr>
        <p:pic>
          <p:nvPicPr>
            <p:cNvPr id="2256929" name="Picture 33" descr="4-icons"/>
            <p:cNvPicPr>
              <a:picLocks noChangeAspect="1" noChangeArrowheads="1"/>
            </p:cNvPicPr>
            <p:nvPr/>
          </p:nvPicPr>
          <p:blipFill>
            <a:blip r:embed="rId6" cstate="print"/>
            <a:srcRect r="172" b="89"/>
            <a:stretch>
              <a:fillRect/>
            </a:stretch>
          </p:blipFill>
          <p:spPr bwMode="auto">
            <a:xfrm>
              <a:off x="3521" y="2938"/>
              <a:ext cx="1168" cy="1160"/>
            </a:xfrm>
            <a:prstGeom prst="rect">
              <a:avLst/>
            </a:prstGeom>
            <a:noFill/>
          </p:spPr>
        </p:pic>
        <p:sp>
          <p:nvSpPr>
            <p:cNvPr id="2256930" name="Text Box 34"/>
            <p:cNvSpPr txBox="1">
              <a:spLocks noChangeArrowheads="1"/>
            </p:cNvSpPr>
            <p:nvPr/>
          </p:nvSpPr>
          <p:spPr bwMode="auto">
            <a:xfrm>
              <a:off x="3769" y="3207"/>
              <a:ext cx="672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48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defTabSz="814388"/>
              <a:r>
                <a:rPr lang="en-US" sz="1800" b="1">
                  <a:cs typeface="Arial" charset="0"/>
                </a:rPr>
                <a:t>Customer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25690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902" grpId="0" animBg="1"/>
      <p:bldP spid="225690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eCID?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smtClean="0"/>
              <a:t>eCID is acronym for, “electronic chip ID”</a:t>
            </a:r>
            <a:endParaRPr lang="en-US" altLang="ko-KR" sz="1800" smtClean="0">
              <a:ea typeface="굴림" pitchFamily="34" charset="-127"/>
            </a:endParaRPr>
          </a:p>
          <a:p>
            <a:pPr lvl="1"/>
            <a:r>
              <a:rPr lang="en-US" altLang="ko-KR" sz="1600" smtClean="0">
                <a:ea typeface="굴림" pitchFamily="34" charset="-127"/>
              </a:rPr>
              <a:t> Initiated by IBM</a:t>
            </a:r>
          </a:p>
          <a:p>
            <a:pPr lvl="1"/>
            <a:r>
              <a:rPr lang="en-US" altLang="ko-KR" sz="1600" smtClean="0">
                <a:ea typeface="굴림" pitchFamily="34" charset="-127"/>
              </a:rPr>
              <a:t> Now a requirement for all new ASICs </a:t>
            </a:r>
          </a:p>
          <a:p>
            <a:pPr lvl="1"/>
            <a:r>
              <a:rPr lang="en-US" altLang="ko-KR" sz="1600" smtClean="0">
                <a:ea typeface="굴림" pitchFamily="34" charset="-127"/>
              </a:rPr>
              <a:t> Accessible via JTAG or CPU </a:t>
            </a:r>
            <a:endParaRPr lang="en-US" sz="1600" smtClean="0"/>
          </a:p>
          <a:p>
            <a:r>
              <a:rPr lang="en-US" altLang="ko-KR" sz="1800" smtClean="0">
                <a:ea typeface="굴림" pitchFamily="34" charset="-127"/>
              </a:rPr>
              <a:t>In IBM case, </a:t>
            </a:r>
            <a:r>
              <a:rPr lang="en-US" sz="1800" smtClean="0"/>
              <a:t>112 bit string contains the following information</a:t>
            </a:r>
            <a:endParaRPr lang="en-US" altLang="ko-KR" sz="1800" smtClean="0">
              <a:ea typeface="굴림" pitchFamily="34" charset="-127"/>
            </a:endParaRPr>
          </a:p>
          <a:p>
            <a:pPr lvl="1"/>
            <a:r>
              <a:rPr lang="en-US" altLang="ko-KR" sz="1600" smtClean="0">
                <a:ea typeface="굴림" pitchFamily="34" charset="-127"/>
              </a:rPr>
              <a:t> Lot ID</a:t>
            </a:r>
            <a:endParaRPr lang="en-US" sz="1600" smtClean="0"/>
          </a:p>
          <a:p>
            <a:pPr lvl="1"/>
            <a:r>
              <a:rPr lang="en-US" sz="1600" smtClean="0"/>
              <a:t> Wafer ID</a:t>
            </a:r>
          </a:p>
          <a:p>
            <a:pPr lvl="1"/>
            <a:r>
              <a:rPr lang="en-US" sz="1600" smtClean="0"/>
              <a:t> X / Y location of die in a wafer</a:t>
            </a:r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705600" y="2133600"/>
            <a:ext cx="2057400" cy="2057400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7086600" y="2362200"/>
            <a:ext cx="1219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6858000" y="25908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6781800" y="2819400"/>
            <a:ext cx="1905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6705600" y="3048000"/>
            <a:ext cx="2057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705600" y="3352800"/>
            <a:ext cx="2057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6858000" y="3657600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7086600" y="3962400"/>
            <a:ext cx="1295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7086600" y="2362200"/>
            <a:ext cx="0" cy="1600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8305800" y="2362200"/>
            <a:ext cx="0" cy="1600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7391400" y="2362200"/>
            <a:ext cx="0" cy="1600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7696200" y="2362200"/>
            <a:ext cx="0" cy="1600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8001000" y="2362200"/>
            <a:ext cx="0" cy="1600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5638800" y="4038600"/>
            <a:ext cx="304800" cy="38100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H="1">
            <a:off x="6019800" y="3200400"/>
            <a:ext cx="12192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385050" y="2133600"/>
            <a:ext cx="542925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>
            <a:spAutoFit/>
          </a:bodyPr>
          <a:lstStyle/>
          <a:p>
            <a:pPr algn="l" defTabSz="814388"/>
            <a:r>
              <a:rPr lang="en-US" sz="1000" b="1"/>
              <a:t>w1234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5334000" y="4572000"/>
            <a:ext cx="2486025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>
            <a:spAutoFit/>
          </a:bodyPr>
          <a:lstStyle/>
          <a:p>
            <a:pPr algn="l" defTabSz="814388"/>
            <a:r>
              <a:rPr lang="en-US" sz="1400" b="1"/>
              <a:t>For example, </a:t>
            </a:r>
            <a:endParaRPr lang="en-US" altLang="ko-KR" sz="1400" b="1">
              <a:ea typeface="굴림" pitchFamily="34" charset="-127"/>
            </a:endParaRPr>
          </a:p>
          <a:p>
            <a:pPr algn="l" defTabSz="814388"/>
            <a:r>
              <a:rPr lang="en-US" sz="1400" b="1"/>
              <a:t>eCID = {</a:t>
            </a:r>
            <a:r>
              <a:rPr lang="en-US" altLang="ko-KR" sz="1400" b="1">
                <a:ea typeface="굴림" pitchFamily="34" charset="-127"/>
              </a:rPr>
              <a:t>lot xyz, </a:t>
            </a:r>
            <a:r>
              <a:rPr lang="en-US" sz="1400" b="1"/>
              <a:t>w1234, 4, 2}</a:t>
            </a: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8534400" y="2590800"/>
            <a:ext cx="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6781800" y="2743200"/>
            <a:ext cx="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82124" tIns="41061" rIns="82124" bIns="4106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92350"/>
            <a:ext cx="41148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 descr="1GH4150_#1_Bin93_x-1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1792288" cy="1924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3429000" y="4191000"/>
            <a:ext cx="2286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 flipH="1" flipV="1">
            <a:off x="2667000" y="3505200"/>
            <a:ext cx="685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710" name="Picture 7" descr="1GH4150_#1_Bin93_x3y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1792288" cy="1924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3429000" y="4648200"/>
            <a:ext cx="2286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pic>
        <p:nvPicPr>
          <p:cNvPr id="72712" name="Picture 10" descr="1GH4150_#1_Bin93_x5y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981200"/>
            <a:ext cx="1792288" cy="1924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2713" name="Picture 12" descr="1GH4150_#1_Bin93_x7y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495800"/>
            <a:ext cx="1792288" cy="1924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2714" name="Rectangle 13"/>
          <p:cNvSpPr>
            <a:spLocks noChangeArrowheads="1"/>
          </p:cNvSpPr>
          <p:nvPr/>
        </p:nvSpPr>
        <p:spPr bwMode="auto">
          <a:xfrm>
            <a:off x="5029200" y="4648200"/>
            <a:ext cx="2286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2715" name="Line 14"/>
          <p:cNvSpPr>
            <a:spLocks noChangeShapeType="1"/>
          </p:cNvSpPr>
          <p:nvPr/>
        </p:nvSpPr>
        <p:spPr bwMode="auto">
          <a:xfrm flipH="1">
            <a:off x="2362200" y="4800600"/>
            <a:ext cx="990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Line 15"/>
          <p:cNvSpPr>
            <a:spLocks noChangeShapeType="1"/>
          </p:cNvSpPr>
          <p:nvPr/>
        </p:nvSpPr>
        <p:spPr bwMode="auto">
          <a:xfrm>
            <a:off x="5334000" y="4876800"/>
            <a:ext cx="914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Line 16"/>
          <p:cNvSpPr>
            <a:spLocks noChangeShapeType="1"/>
          </p:cNvSpPr>
          <p:nvPr/>
        </p:nvSpPr>
        <p:spPr bwMode="auto">
          <a:xfrm>
            <a:off x="4495800" y="3200400"/>
            <a:ext cx="2514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Text Box 19"/>
          <p:cNvSpPr txBox="1">
            <a:spLocks noChangeArrowheads="1"/>
          </p:cNvSpPr>
          <p:nvPr/>
        </p:nvSpPr>
        <p:spPr bwMode="auto">
          <a:xfrm>
            <a:off x="1524000" y="24384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Pass</a:t>
            </a:r>
          </a:p>
        </p:txBody>
      </p:sp>
      <p:sp>
        <p:nvSpPr>
          <p:cNvPr id="72720" name="Rectangle 20"/>
          <p:cNvSpPr>
            <a:spLocks noChangeArrowheads="1"/>
          </p:cNvSpPr>
          <p:nvPr/>
        </p:nvSpPr>
        <p:spPr bwMode="auto">
          <a:xfrm>
            <a:off x="2819400" y="2209800"/>
            <a:ext cx="29718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72721" name="Line 21"/>
          <p:cNvSpPr>
            <a:spLocks noChangeShapeType="1"/>
          </p:cNvSpPr>
          <p:nvPr/>
        </p:nvSpPr>
        <p:spPr bwMode="auto">
          <a:xfrm>
            <a:off x="990600" y="3505200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72722" name="Line 22"/>
          <p:cNvSpPr>
            <a:spLocks noChangeShapeType="1"/>
          </p:cNvSpPr>
          <p:nvPr/>
        </p:nvSpPr>
        <p:spPr bwMode="auto">
          <a:xfrm flipV="1">
            <a:off x="1066800" y="2286000"/>
            <a:ext cx="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72723" name="Text Box 23"/>
          <p:cNvSpPr txBox="1">
            <a:spLocks noChangeArrowheads="1"/>
          </p:cNvSpPr>
          <p:nvPr/>
        </p:nvSpPr>
        <p:spPr bwMode="auto">
          <a:xfrm>
            <a:off x="1371600" y="350520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Freq</a:t>
            </a:r>
          </a:p>
        </p:txBody>
      </p:sp>
      <p:sp>
        <p:nvSpPr>
          <p:cNvPr id="72724" name="Text Box 24"/>
          <p:cNvSpPr txBox="1">
            <a:spLocks noChangeArrowheads="1"/>
          </p:cNvSpPr>
          <p:nvPr/>
        </p:nvSpPr>
        <p:spPr bwMode="auto">
          <a:xfrm rot="5400000">
            <a:off x="471487" y="2805113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Voltage</a:t>
            </a:r>
          </a:p>
        </p:txBody>
      </p:sp>
      <p:sp>
        <p:nvSpPr>
          <p:cNvPr id="72725" name="Rectangle 25"/>
          <p:cNvSpPr>
            <a:spLocks noChangeArrowheads="1"/>
          </p:cNvSpPr>
          <p:nvPr/>
        </p:nvSpPr>
        <p:spPr bwMode="auto">
          <a:xfrm>
            <a:off x="838200" y="609600"/>
            <a:ext cx="78486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/>
            <a:r>
              <a:rPr lang="en-US" sz="3200" b="1">
                <a:solidFill>
                  <a:schemeClr val="tx2"/>
                </a:solidFill>
              </a:rPr>
              <a:t>Waf</a:t>
            </a:r>
            <a:r>
              <a:rPr lang="en-US" altLang="ko-KR" sz="3200" b="1">
                <a:solidFill>
                  <a:schemeClr val="tx2"/>
                </a:solidFill>
                <a:ea typeface="굴림" pitchFamily="34" charset="-127"/>
              </a:rPr>
              <a:t>er Map Analysis : feedback mech. </a:t>
            </a:r>
            <a:endParaRPr lang="en-US" sz="3200" b="1">
              <a:solidFill>
                <a:schemeClr val="tx2"/>
              </a:solidFill>
            </a:endParaRPr>
          </a:p>
        </p:txBody>
      </p:sp>
      <p:pic>
        <p:nvPicPr>
          <p:cNvPr id="72726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048000"/>
            <a:ext cx="400050" cy="19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2727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895600"/>
            <a:ext cx="400050" cy="19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2728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276600"/>
            <a:ext cx="400050" cy="19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729" name="Rectangle 11"/>
          <p:cNvSpPr>
            <a:spLocks noChangeArrowheads="1"/>
          </p:cNvSpPr>
          <p:nvPr/>
        </p:nvSpPr>
        <p:spPr bwMode="auto">
          <a:xfrm>
            <a:off x="4191000" y="3048000"/>
            <a:ext cx="2286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2730" name="Text Box 19"/>
          <p:cNvSpPr txBox="1">
            <a:spLocks noChangeArrowheads="1"/>
          </p:cNvSpPr>
          <p:nvPr/>
        </p:nvSpPr>
        <p:spPr bwMode="auto">
          <a:xfrm>
            <a:off x="7620000" y="2438400"/>
            <a:ext cx="1196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  “Good”</a:t>
            </a:r>
          </a:p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Neighbors</a:t>
            </a:r>
          </a:p>
        </p:txBody>
      </p:sp>
      <p:sp>
        <p:nvSpPr>
          <p:cNvPr id="72731" name="Text Box 19"/>
          <p:cNvSpPr txBox="1">
            <a:spLocks noChangeArrowheads="1"/>
          </p:cNvSpPr>
          <p:nvPr/>
        </p:nvSpPr>
        <p:spPr bwMode="auto">
          <a:xfrm>
            <a:off x="838200" y="4495800"/>
            <a:ext cx="1217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  “Bad”</a:t>
            </a:r>
          </a:p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Neighbors</a:t>
            </a:r>
          </a:p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+ Edge die</a:t>
            </a:r>
          </a:p>
        </p:txBody>
      </p:sp>
      <p:sp>
        <p:nvSpPr>
          <p:cNvPr id="72732" name="Text Box 19"/>
          <p:cNvSpPr txBox="1">
            <a:spLocks noChangeArrowheads="1"/>
          </p:cNvSpPr>
          <p:nvPr/>
        </p:nvSpPr>
        <p:spPr bwMode="auto">
          <a:xfrm>
            <a:off x="6781800" y="4953000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  Margin</a:t>
            </a:r>
          </a:p>
          <a:p>
            <a:pPr algn="l" eaLnBrk="1" hangingPunct="1">
              <a:lnSpc>
                <a:spcPct val="100000"/>
              </a:lnSpc>
            </a:pPr>
            <a:r>
              <a:rPr kumimoji="1" lang="en-US" altLang="zh-TW" sz="1600" b="1">
                <a:ea typeface="新細明體" pitchFamily="18" charset="-120"/>
              </a:rPr>
              <a:t>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5975" y="1331913"/>
            <a:ext cx="3913188" cy="2643187"/>
            <a:chOff x="514" y="839"/>
            <a:chExt cx="2465" cy="166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14" y="839"/>
              <a:ext cx="2465" cy="1665"/>
              <a:chOff x="514" y="839"/>
              <a:chExt cx="2465" cy="1665"/>
            </a:xfrm>
          </p:grpSpPr>
          <p:sp>
            <p:nvSpPr>
              <p:cNvPr id="2184196" name="Rectangle 4"/>
              <p:cNvSpPr>
                <a:spLocks noChangeArrowheads="1"/>
              </p:cNvSpPr>
              <p:nvPr/>
            </p:nvSpPr>
            <p:spPr bwMode="auto">
              <a:xfrm>
                <a:off x="514" y="847"/>
                <a:ext cx="2465" cy="1649"/>
              </a:xfrm>
              <a:prstGeom prst="rect">
                <a:avLst/>
              </a:prstGeom>
              <a:gradFill rotWithShape="1">
                <a:gsLst>
                  <a:gs pos="0">
                    <a:srgbClr val="004F6F">
                      <a:gamma/>
                      <a:shade val="75686"/>
                      <a:invGamma/>
                    </a:srgbClr>
                  </a:gs>
                  <a:gs pos="50000">
                    <a:srgbClr val="004F6F"/>
                  </a:gs>
                  <a:gs pos="100000">
                    <a:srgbClr val="004F6F">
                      <a:gamma/>
                      <a:shade val="75686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004F6F">
                    <a:gamma/>
                    <a:shade val="60000"/>
                    <a:invGamma/>
                  </a:srgbClr>
                </a:prstShdw>
              </a:effectLst>
            </p:spPr>
            <p:txBody>
              <a:bodyPr lIns="82124" tIns="41061" rIns="82124" bIns="41061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184197" name="Picture 5" descr="Shadow-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554"/>
              <a:stretch>
                <a:fillRect/>
              </a:stretch>
            </p:blipFill>
            <p:spPr bwMode="auto">
              <a:xfrm rot="5400000">
                <a:off x="2057" y="1582"/>
                <a:ext cx="1665" cy="179"/>
              </a:xfrm>
              <a:prstGeom prst="rect">
                <a:avLst/>
              </a:prstGeom>
              <a:noFill/>
            </p:spPr>
          </p:pic>
        </p:grpSp>
        <p:sp>
          <p:nvSpPr>
            <p:cNvPr id="2184198" name="Rectangle 6"/>
            <p:cNvSpPr>
              <a:spLocks noChangeArrowheads="1"/>
            </p:cNvSpPr>
            <p:nvPr/>
          </p:nvSpPr>
          <p:spPr bwMode="auto">
            <a:xfrm>
              <a:off x="592" y="1165"/>
              <a:ext cx="2247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1415B"/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marL="236538" indent="-236538" algn="l" defTabSz="814388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US" sz="2000" b="1">
                  <a:solidFill>
                    <a:schemeClr val="folHlink"/>
                  </a:solidFill>
                </a:rPr>
                <a:t>Key Analysis Tools</a:t>
              </a:r>
            </a:p>
            <a:p>
              <a:pPr marL="236538" indent="-236538" algn="l" defTabSz="814388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Char char="§"/>
              </a:pPr>
              <a:r>
                <a:rPr lang="en-US" sz="2000"/>
                <a:t>ECID regionality analysis</a:t>
              </a:r>
            </a:p>
            <a:p>
              <a:pPr marL="236538" indent="-236538" algn="l" defTabSz="814388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SzPct val="100000"/>
                <a:buFont typeface="Wingdings" pitchFamily="2" charset="2"/>
                <a:buChar char="§"/>
              </a:pPr>
              <a:r>
                <a:rPr lang="en-US" sz="2000"/>
                <a:t>Parametric characterization data for anomalies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815975" y="4229100"/>
            <a:ext cx="3913188" cy="2232025"/>
            <a:chOff x="514" y="2664"/>
            <a:chExt cx="2465" cy="1406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514" y="2664"/>
              <a:ext cx="2465" cy="1406"/>
              <a:chOff x="514" y="2664"/>
              <a:chExt cx="2465" cy="1406"/>
            </a:xfrm>
          </p:grpSpPr>
          <p:sp>
            <p:nvSpPr>
              <p:cNvPr id="2184201" name="Rectangle 9"/>
              <p:cNvSpPr>
                <a:spLocks noChangeArrowheads="1"/>
              </p:cNvSpPr>
              <p:nvPr/>
            </p:nvSpPr>
            <p:spPr bwMode="auto">
              <a:xfrm>
                <a:off x="514" y="2672"/>
                <a:ext cx="2465" cy="1390"/>
              </a:xfrm>
              <a:prstGeom prst="rect">
                <a:avLst/>
              </a:prstGeom>
              <a:gradFill rotWithShape="1">
                <a:gsLst>
                  <a:gs pos="0">
                    <a:srgbClr val="004F6F">
                      <a:gamma/>
                      <a:shade val="75686"/>
                      <a:invGamma/>
                    </a:srgbClr>
                  </a:gs>
                  <a:gs pos="50000">
                    <a:srgbClr val="004F6F"/>
                  </a:gs>
                  <a:gs pos="100000">
                    <a:srgbClr val="004F6F">
                      <a:gamma/>
                      <a:shade val="75686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004F6F">
                    <a:gamma/>
                    <a:shade val="60000"/>
                    <a:invGamma/>
                  </a:srgbClr>
                </a:prstShdw>
              </a:effectLst>
            </p:spPr>
            <p:txBody>
              <a:bodyPr lIns="82124" tIns="41061" rIns="82124" bIns="41061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184202" name="Picture 10" descr="Shadow-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554"/>
              <a:stretch>
                <a:fillRect/>
              </a:stretch>
            </p:blipFill>
            <p:spPr bwMode="auto">
              <a:xfrm rot="5400000">
                <a:off x="2187" y="3277"/>
                <a:ext cx="1406" cy="179"/>
              </a:xfrm>
              <a:prstGeom prst="rect">
                <a:avLst/>
              </a:prstGeom>
              <a:noFill/>
            </p:spPr>
          </p:pic>
        </p:grpSp>
        <p:sp>
          <p:nvSpPr>
            <p:cNvPr id="2184203" name="Rectangle 11"/>
            <p:cNvSpPr>
              <a:spLocks noChangeArrowheads="1"/>
            </p:cNvSpPr>
            <p:nvPr/>
          </p:nvSpPr>
          <p:spPr bwMode="auto">
            <a:xfrm>
              <a:off x="592" y="2855"/>
              <a:ext cx="2247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1415B"/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marL="236538" indent="-236538" algn="l" defTabSz="814388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US" sz="2000" b="1">
                  <a:solidFill>
                    <a:schemeClr val="folHlink"/>
                  </a:solidFill>
                </a:rPr>
                <a:t>Actions Taken</a:t>
              </a:r>
            </a:p>
            <a:p>
              <a:pPr marL="236538" indent="-236538" algn="l" defTabSz="814388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Char char="§"/>
              </a:pPr>
              <a:r>
                <a:rPr lang="en-US" sz="2000"/>
                <a:t>Tightened test limits reducing product failures</a:t>
              </a:r>
            </a:p>
            <a:p>
              <a:pPr marL="236538" indent="-236538" algn="l" defTabSz="814388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Char char="§"/>
              </a:pPr>
              <a:endParaRPr lang="en-US" sz="2000"/>
            </a:p>
          </p:txBody>
        </p:sp>
      </p:grpSp>
      <p:sp>
        <p:nvSpPr>
          <p:cNvPr id="2184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655638" y="228600"/>
            <a:ext cx="8145462" cy="838200"/>
          </a:xfrm>
        </p:spPr>
        <p:txBody>
          <a:bodyPr/>
          <a:lstStyle/>
          <a:p>
            <a:r>
              <a:rPr lang="en-US" dirty="0"/>
              <a:t>End-to-End Process Data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729163" y="1222375"/>
            <a:ext cx="4149725" cy="5380038"/>
            <a:chOff x="2925" y="720"/>
            <a:chExt cx="2614" cy="3506"/>
          </a:xfrm>
        </p:grpSpPr>
        <p:sp>
          <p:nvSpPr>
            <p:cNvPr id="2184206" name="Rectangle 14"/>
            <p:cNvSpPr>
              <a:spLocks noChangeArrowheads="1"/>
            </p:cNvSpPr>
            <p:nvPr/>
          </p:nvSpPr>
          <p:spPr bwMode="auto">
            <a:xfrm>
              <a:off x="2925" y="720"/>
              <a:ext cx="2614" cy="3506"/>
            </a:xfrm>
            <a:prstGeom prst="rect">
              <a:avLst/>
            </a:prstGeom>
            <a:gradFill rotWithShape="1">
              <a:gsLst>
                <a:gs pos="0">
                  <a:srgbClr val="00658E">
                    <a:gamma/>
                    <a:shade val="75686"/>
                    <a:invGamma/>
                  </a:srgbClr>
                </a:gs>
                <a:gs pos="50000">
                  <a:srgbClr val="00658E"/>
                </a:gs>
                <a:gs pos="100000">
                  <a:srgbClr val="00658E">
                    <a:gamma/>
                    <a:shade val="75686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00658E">
                  <a:gamma/>
                  <a:shade val="60000"/>
                  <a:invGamma/>
                </a:srgbClr>
              </a:prstShdw>
            </a:effec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pic>
          <p:nvPicPr>
            <p:cNvPr id="218420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r="81" b="140"/>
            <a:stretch>
              <a:fillRect/>
            </a:stretch>
          </p:blipFill>
          <p:spPr bwMode="auto">
            <a:xfrm>
              <a:off x="3024" y="2718"/>
              <a:ext cx="2434" cy="1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998" y="805"/>
              <a:ext cx="2503" cy="1826"/>
              <a:chOff x="3282" y="798"/>
              <a:chExt cx="2195" cy="1739"/>
            </a:xfrm>
          </p:grpSpPr>
          <p:pic>
            <p:nvPicPr>
              <p:cNvPr id="2184209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10" b="166"/>
              <a:stretch>
                <a:fillRect/>
              </a:stretch>
            </p:blipFill>
            <p:spPr bwMode="auto">
              <a:xfrm>
                <a:off x="3306" y="798"/>
                <a:ext cx="2130" cy="16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282" y="2451"/>
                <a:ext cx="2195" cy="86"/>
                <a:chOff x="3282" y="2451"/>
                <a:chExt cx="2195" cy="86"/>
              </a:xfrm>
            </p:grpSpPr>
            <p:sp>
              <p:nvSpPr>
                <p:cNvPr id="21842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2" y="2451"/>
                  <a:ext cx="39" cy="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  <a:flatTx/>
                </a:bodyPr>
                <a:lstStyle/>
                <a:p>
                  <a:pPr defTabSz="814388"/>
                  <a:r>
                    <a:rPr lang="en-US" sz="1000" b="1">
                      <a:cs typeface="Arial" charset="0"/>
                    </a:rPr>
                    <a:t>0</a:t>
                  </a:r>
                </a:p>
              </p:txBody>
            </p:sp>
            <p:sp>
              <p:nvSpPr>
                <p:cNvPr id="21842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42" y="2451"/>
                  <a:ext cx="39" cy="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  <a:flatTx/>
                </a:bodyPr>
                <a:lstStyle/>
                <a:p>
                  <a:pPr defTabSz="814388"/>
                  <a:r>
                    <a:rPr lang="en-US" sz="1000" b="1">
                      <a:cs typeface="Arial" charset="0"/>
                    </a:rPr>
                    <a:t>5</a:t>
                  </a:r>
                </a:p>
              </p:txBody>
            </p:sp>
            <p:sp>
              <p:nvSpPr>
                <p:cNvPr id="218421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76" y="2451"/>
                  <a:ext cx="77" cy="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  <a:flatTx/>
                </a:bodyPr>
                <a:lstStyle/>
                <a:p>
                  <a:pPr defTabSz="814388"/>
                  <a:r>
                    <a:rPr lang="en-US" sz="1000" b="1">
                      <a:cs typeface="Arial" charset="0"/>
                    </a:rPr>
                    <a:t>10</a:t>
                  </a:r>
                </a:p>
              </p:txBody>
            </p:sp>
            <p:sp>
              <p:nvSpPr>
                <p:cNvPr id="218421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338" y="2451"/>
                  <a:ext cx="77" cy="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  <a:flatTx/>
                </a:bodyPr>
                <a:lstStyle/>
                <a:p>
                  <a:pPr defTabSz="814388"/>
                  <a:r>
                    <a:rPr lang="en-US" sz="1000" b="1">
                      <a:cs typeface="Arial" charset="0"/>
                    </a:rPr>
                    <a:t>15</a:t>
                  </a:r>
                </a:p>
              </p:txBody>
            </p:sp>
            <p:sp>
              <p:nvSpPr>
                <p:cNvPr id="21842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88" y="2451"/>
                  <a:ext cx="77" cy="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  <a:flatTx/>
                </a:bodyPr>
                <a:lstStyle/>
                <a:p>
                  <a:pPr defTabSz="814388"/>
                  <a:r>
                    <a:rPr lang="en-US" sz="1000" b="1">
                      <a:cs typeface="Arial" charset="0"/>
                    </a:rPr>
                    <a:t>20</a:t>
                  </a:r>
                </a:p>
              </p:txBody>
            </p:sp>
            <p:sp>
              <p:nvSpPr>
                <p:cNvPr id="21842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044" y="2451"/>
                  <a:ext cx="77" cy="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  <a:flatTx/>
                </a:bodyPr>
                <a:lstStyle/>
                <a:p>
                  <a:pPr defTabSz="814388"/>
                  <a:r>
                    <a:rPr lang="en-US" sz="1000" b="1">
                      <a:cs typeface="Arial" charset="0"/>
                    </a:rPr>
                    <a:t>25</a:t>
                  </a:r>
                </a:p>
              </p:txBody>
            </p:sp>
            <p:sp>
              <p:nvSpPr>
                <p:cNvPr id="21842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400" y="2451"/>
                  <a:ext cx="77" cy="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  <a:flatTx/>
                </a:bodyPr>
                <a:lstStyle/>
                <a:p>
                  <a:pPr defTabSz="814388"/>
                  <a:r>
                    <a:rPr lang="en-US" sz="1000" b="1">
                      <a:cs typeface="Arial" charset="0"/>
                    </a:rPr>
                    <a:t>30</a:t>
                  </a:r>
                </a:p>
              </p:txBody>
            </p:sp>
          </p:grpSp>
          <p:sp>
            <p:nvSpPr>
              <p:cNvPr id="2184218" name="Rectangle 26"/>
              <p:cNvSpPr>
                <a:spLocks noChangeArrowheads="1"/>
              </p:cNvSpPr>
              <p:nvPr/>
            </p:nvSpPr>
            <p:spPr bwMode="auto">
              <a:xfrm>
                <a:off x="3306" y="798"/>
                <a:ext cx="2130" cy="1611"/>
              </a:xfrm>
              <a:prstGeom prst="rect">
                <a:avLst/>
              </a:prstGeom>
              <a:noFill/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82124" tIns="41061" rIns="82124" bIns="41061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84219" name="Rectangle 27"/>
            <p:cNvSpPr>
              <a:spLocks noChangeArrowheads="1"/>
            </p:cNvSpPr>
            <p:nvPr/>
          </p:nvSpPr>
          <p:spPr bwMode="auto">
            <a:xfrm>
              <a:off x="3024" y="2706"/>
              <a:ext cx="2434" cy="1420"/>
            </a:xfrm>
            <a:prstGeom prst="rect">
              <a:avLst/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Benefits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40675" cy="35718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ea typeface="굴림" pitchFamily="34" charset="-127"/>
              </a:rPr>
              <a:t>Component Suppliers get data, not parts 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ea typeface="굴림" pitchFamily="34" charset="-127"/>
              </a:rPr>
              <a:t>Can apply component yield methodologies to system failures (Virtual Vertical Integration)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ea typeface="굴림" pitchFamily="34" charset="-127"/>
              </a:rPr>
              <a:t>Process automation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ea typeface="굴림" pitchFamily="34" charset="-127"/>
              </a:rPr>
              <a:t>Much finer granularity for traceability</a:t>
            </a:r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endParaRPr lang="en-US" altLang="ko-KR" dirty="0" smtClean="0">
              <a:ea typeface="굴림" pitchFamily="34" charset="-127"/>
            </a:endParaRPr>
          </a:p>
          <a:p>
            <a:pPr>
              <a:lnSpc>
                <a:spcPct val="85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Issues</a:t>
            </a:r>
            <a:endParaRPr 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40675" cy="35718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ea typeface="굴림" pitchFamily="34" charset="-127"/>
              </a:rPr>
              <a:t>Standardizing access and format of </a:t>
            </a:r>
            <a:r>
              <a:rPr lang="en-US" altLang="ko-KR" dirty="0" err="1" smtClean="0">
                <a:ea typeface="굴림" pitchFamily="34" charset="-127"/>
              </a:rPr>
              <a:t>ECID</a:t>
            </a:r>
            <a:r>
              <a:rPr lang="en-US" altLang="ko-KR" dirty="0" smtClean="0">
                <a:ea typeface="굴림" pitchFamily="34" charset="-127"/>
              </a:rPr>
              <a:t> data</a:t>
            </a:r>
          </a:p>
          <a:p>
            <a:pPr>
              <a:lnSpc>
                <a:spcPct val="85000"/>
              </a:lnSpc>
            </a:pPr>
            <a:r>
              <a:rPr lang="en-US" dirty="0" smtClean="0">
                <a:ea typeface="굴림" pitchFamily="34" charset="-127"/>
              </a:rPr>
              <a:t>Device ID???</a:t>
            </a:r>
            <a:endParaRPr lang="en-US" dirty="0" smtClean="0"/>
          </a:p>
          <a:p>
            <a:pPr lvl="1">
              <a:lnSpc>
                <a:spcPct val="85000"/>
              </a:lnSpc>
            </a:pPr>
            <a:endParaRPr lang="en-US" altLang="ko-KR" dirty="0" smtClean="0">
              <a:ea typeface="굴림" pitchFamily="34" charset="-127"/>
            </a:endParaRPr>
          </a:p>
          <a:p>
            <a:pPr>
              <a:lnSpc>
                <a:spcPct val="85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Device ID</a:t>
            </a:r>
            <a:endParaRPr lang="en-US" dirty="0" smtClean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2257425"/>
            <a:ext cx="7829550" cy="2343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Challenges</a:t>
            </a: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mtClean="0">
                <a:ea typeface="굴림" pitchFamily="34" charset="-127"/>
              </a:rPr>
              <a:t>Full ICT may go away </a:t>
            </a:r>
          </a:p>
          <a:p>
            <a:pPr>
              <a:lnSpc>
                <a:spcPct val="85000"/>
              </a:lnSpc>
            </a:pPr>
            <a:r>
              <a:rPr lang="en-US" altLang="ko-KR" smtClean="0">
                <a:ea typeface="굴림" pitchFamily="34" charset="-127"/>
              </a:rPr>
              <a:t>Functional diagnostics </a:t>
            </a:r>
          </a:p>
          <a:p>
            <a:pPr lvl="1">
              <a:lnSpc>
                <a:spcPct val="85000"/>
              </a:lnSpc>
            </a:pPr>
            <a:r>
              <a:rPr lang="en-US" altLang="ko-KR" smtClean="0">
                <a:ea typeface="굴림" pitchFamily="34" charset="-127"/>
              </a:rPr>
              <a:t> Hard to scale</a:t>
            </a:r>
          </a:p>
          <a:p>
            <a:pPr lvl="1">
              <a:lnSpc>
                <a:spcPct val="85000"/>
              </a:lnSpc>
            </a:pPr>
            <a:r>
              <a:rPr lang="en-US" altLang="ko-KR" smtClean="0">
                <a:ea typeface="굴림" pitchFamily="34" charset="-127"/>
              </a:rPr>
              <a:t> Need pilot project to test out</a:t>
            </a:r>
          </a:p>
          <a:p>
            <a:pPr>
              <a:lnSpc>
                <a:spcPct val="85000"/>
              </a:lnSpc>
            </a:pPr>
            <a:r>
              <a:rPr lang="en-US" altLang="ko-KR" smtClean="0">
                <a:ea typeface="굴림" pitchFamily="34" charset="-127"/>
              </a:rPr>
              <a:t>Need IT support</a:t>
            </a:r>
          </a:p>
          <a:p>
            <a:pPr lvl="1">
              <a:lnSpc>
                <a:spcPct val="85000"/>
              </a:lnSpc>
            </a:pPr>
            <a:r>
              <a:rPr lang="en-US" altLang="ko-KR" smtClean="0">
                <a:ea typeface="굴림" pitchFamily="34" charset="-127"/>
              </a:rPr>
              <a:t> Escalate the priority</a:t>
            </a:r>
          </a:p>
          <a:p>
            <a:pPr>
              <a:lnSpc>
                <a:spcPct val="85000"/>
              </a:lnSpc>
            </a:pPr>
            <a:r>
              <a:rPr lang="en-US" altLang="ko-KR" smtClean="0">
                <a:ea typeface="굴림" pitchFamily="34" charset="-127"/>
              </a:rPr>
              <a:t>Current pilot </a:t>
            </a:r>
          </a:p>
          <a:p>
            <a:pPr lvl="1">
              <a:lnSpc>
                <a:spcPct val="85000"/>
              </a:lnSpc>
            </a:pPr>
            <a:r>
              <a:rPr lang="en-US" altLang="ko-KR" smtClean="0">
                <a:ea typeface="굴림" pitchFamily="34" charset="-127"/>
              </a:rPr>
              <a:t> Not running for all ASIC/CM/Supplier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8"/>
          <p:cNvGrpSpPr>
            <a:grpSpLocks/>
          </p:cNvGrpSpPr>
          <p:nvPr/>
        </p:nvGrpSpPr>
        <p:grpSpPr bwMode="auto">
          <a:xfrm>
            <a:off x="0" y="0"/>
            <a:ext cx="9144000" cy="4383088"/>
            <a:chOff x="0" y="0"/>
            <a:chExt cx="5760" cy="2761"/>
          </a:xfrm>
        </p:grpSpPr>
        <p:grpSp>
          <p:nvGrpSpPr>
            <p:cNvPr id="11267" name="Group 53"/>
            <p:cNvGrpSpPr>
              <a:grpSpLocks/>
            </p:cNvGrpSpPr>
            <p:nvPr/>
          </p:nvGrpSpPr>
          <p:grpSpPr bwMode="auto">
            <a:xfrm>
              <a:off x="1727" y="1485"/>
              <a:ext cx="2400" cy="1276"/>
              <a:chOff x="3272" y="1316"/>
              <a:chExt cx="1889" cy="1002"/>
            </a:xfrm>
          </p:grpSpPr>
          <p:sp>
            <p:nvSpPr>
              <p:cNvPr id="11269" name="AutoShape 54"/>
              <p:cNvSpPr>
                <a:spLocks noChangeAspect="1" noChangeArrowheads="1" noTextEdit="1"/>
              </p:cNvSpPr>
              <p:nvPr/>
            </p:nvSpPr>
            <p:spPr bwMode="auto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0" name="Rectangle 55"/>
              <p:cNvSpPr>
                <a:spLocks noChangeArrowheads="1"/>
              </p:cNvSpPr>
              <p:nvPr/>
            </p:nvSpPr>
            <p:spPr bwMode="auto">
              <a:xfrm>
                <a:off x="3803" y="1980"/>
                <a:ext cx="86" cy="325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" name="Freeform 56"/>
              <p:cNvSpPr>
                <a:spLocks/>
              </p:cNvSpPr>
              <p:nvPr/>
            </p:nvSpPr>
            <p:spPr bwMode="auto">
              <a:xfrm>
                <a:off x="4304" y="1971"/>
                <a:ext cx="249" cy="343"/>
              </a:xfrm>
              <a:custGeom>
                <a:avLst/>
                <a:gdLst>
                  <a:gd name="T0" fmla="*/ 1069 w 58"/>
                  <a:gd name="T1" fmla="*/ 442 h 80"/>
                  <a:gd name="T2" fmla="*/ 773 w 58"/>
                  <a:gd name="T3" fmla="*/ 369 h 80"/>
                  <a:gd name="T4" fmla="*/ 386 w 58"/>
                  <a:gd name="T5" fmla="*/ 737 h 80"/>
                  <a:gd name="T6" fmla="*/ 773 w 58"/>
                  <a:gd name="T7" fmla="*/ 1102 h 80"/>
                  <a:gd name="T8" fmla="*/ 1069 w 58"/>
                  <a:gd name="T9" fmla="*/ 1029 h 80"/>
                  <a:gd name="T10" fmla="*/ 1069 w 58"/>
                  <a:gd name="T11" fmla="*/ 1415 h 80"/>
                  <a:gd name="T12" fmla="*/ 756 w 58"/>
                  <a:gd name="T13" fmla="*/ 1471 h 80"/>
                  <a:gd name="T14" fmla="*/ 0 w 58"/>
                  <a:gd name="T15" fmla="*/ 737 h 80"/>
                  <a:gd name="T16" fmla="*/ 756 w 58"/>
                  <a:gd name="T17" fmla="*/ 0 h 80"/>
                  <a:gd name="T18" fmla="*/ 1069 w 58"/>
                  <a:gd name="T19" fmla="*/ 56 h 80"/>
                  <a:gd name="T20" fmla="*/ 1069 w 58"/>
                  <a:gd name="T21" fmla="*/ 442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" name="Freeform 57"/>
              <p:cNvSpPr>
                <a:spLocks/>
              </p:cNvSpPr>
              <p:nvPr/>
            </p:nvSpPr>
            <p:spPr bwMode="auto">
              <a:xfrm>
                <a:off x="3443" y="1971"/>
                <a:ext cx="249" cy="343"/>
              </a:xfrm>
              <a:custGeom>
                <a:avLst/>
                <a:gdLst>
                  <a:gd name="T0" fmla="*/ 1069 w 58"/>
                  <a:gd name="T1" fmla="*/ 442 h 80"/>
                  <a:gd name="T2" fmla="*/ 773 w 58"/>
                  <a:gd name="T3" fmla="*/ 369 h 80"/>
                  <a:gd name="T4" fmla="*/ 386 w 58"/>
                  <a:gd name="T5" fmla="*/ 737 h 80"/>
                  <a:gd name="T6" fmla="*/ 773 w 58"/>
                  <a:gd name="T7" fmla="*/ 1102 h 80"/>
                  <a:gd name="T8" fmla="*/ 1069 w 58"/>
                  <a:gd name="T9" fmla="*/ 1029 h 80"/>
                  <a:gd name="T10" fmla="*/ 1069 w 58"/>
                  <a:gd name="T11" fmla="*/ 1415 h 80"/>
                  <a:gd name="T12" fmla="*/ 738 w 58"/>
                  <a:gd name="T13" fmla="*/ 1471 h 80"/>
                  <a:gd name="T14" fmla="*/ 0 w 58"/>
                  <a:gd name="T15" fmla="*/ 737 h 80"/>
                  <a:gd name="T16" fmla="*/ 738 w 58"/>
                  <a:gd name="T17" fmla="*/ 0 h 80"/>
                  <a:gd name="T18" fmla="*/ 1069 w 58"/>
                  <a:gd name="T19" fmla="*/ 56 h 80"/>
                  <a:gd name="T20" fmla="*/ 1069 w 58"/>
                  <a:gd name="T21" fmla="*/ 442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Freeform 58"/>
              <p:cNvSpPr>
                <a:spLocks noEditPoints="1"/>
              </p:cNvSpPr>
              <p:nvPr/>
            </p:nvSpPr>
            <p:spPr bwMode="auto">
              <a:xfrm>
                <a:off x="4643" y="1971"/>
                <a:ext cx="342" cy="343"/>
              </a:xfrm>
              <a:custGeom>
                <a:avLst/>
                <a:gdLst>
                  <a:gd name="T0" fmla="*/ 1462 w 80"/>
                  <a:gd name="T1" fmla="*/ 737 h 80"/>
                  <a:gd name="T2" fmla="*/ 731 w 80"/>
                  <a:gd name="T3" fmla="*/ 1471 h 80"/>
                  <a:gd name="T4" fmla="*/ 0 w 80"/>
                  <a:gd name="T5" fmla="*/ 737 h 80"/>
                  <a:gd name="T6" fmla="*/ 731 w 80"/>
                  <a:gd name="T7" fmla="*/ 0 h 80"/>
                  <a:gd name="T8" fmla="*/ 1462 w 80"/>
                  <a:gd name="T9" fmla="*/ 737 h 80"/>
                  <a:gd name="T10" fmla="*/ 731 w 80"/>
                  <a:gd name="T11" fmla="*/ 369 h 80"/>
                  <a:gd name="T12" fmla="*/ 368 w 80"/>
                  <a:gd name="T13" fmla="*/ 737 h 80"/>
                  <a:gd name="T14" fmla="*/ 731 w 80"/>
                  <a:gd name="T15" fmla="*/ 1102 h 80"/>
                  <a:gd name="T16" fmla="*/ 1094 w 80"/>
                  <a:gd name="T17" fmla="*/ 737 h 80"/>
                  <a:gd name="T18" fmla="*/ 731 w 80"/>
                  <a:gd name="T19" fmla="*/ 369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80"/>
                  <a:gd name="T32" fmla="*/ 80 w 80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59"/>
              <p:cNvSpPr>
                <a:spLocks/>
              </p:cNvSpPr>
              <p:nvPr/>
            </p:nvSpPr>
            <p:spPr bwMode="auto">
              <a:xfrm>
                <a:off x="4000" y="1971"/>
                <a:ext cx="223" cy="343"/>
              </a:xfrm>
              <a:custGeom>
                <a:avLst/>
                <a:gdLst>
                  <a:gd name="T0" fmla="*/ 866 w 52"/>
                  <a:gd name="T1" fmla="*/ 347 h 80"/>
                  <a:gd name="T2" fmla="*/ 588 w 52"/>
                  <a:gd name="T3" fmla="*/ 313 h 80"/>
                  <a:gd name="T4" fmla="*/ 369 w 52"/>
                  <a:gd name="T5" fmla="*/ 424 h 80"/>
                  <a:gd name="T6" fmla="*/ 532 w 52"/>
                  <a:gd name="T7" fmla="*/ 553 h 80"/>
                  <a:gd name="T8" fmla="*/ 626 w 52"/>
                  <a:gd name="T9" fmla="*/ 587 h 80"/>
                  <a:gd name="T10" fmla="*/ 956 w 52"/>
                  <a:gd name="T11" fmla="*/ 995 h 80"/>
                  <a:gd name="T12" fmla="*/ 386 w 52"/>
                  <a:gd name="T13" fmla="*/ 1471 h 80"/>
                  <a:gd name="T14" fmla="*/ 0 w 52"/>
                  <a:gd name="T15" fmla="*/ 1415 h 80"/>
                  <a:gd name="T16" fmla="*/ 0 w 52"/>
                  <a:gd name="T17" fmla="*/ 1102 h 80"/>
                  <a:gd name="T18" fmla="*/ 330 w 52"/>
                  <a:gd name="T19" fmla="*/ 1158 h 80"/>
                  <a:gd name="T20" fmla="*/ 588 w 52"/>
                  <a:gd name="T21" fmla="*/ 1029 h 80"/>
                  <a:gd name="T22" fmla="*/ 425 w 52"/>
                  <a:gd name="T23" fmla="*/ 883 h 80"/>
                  <a:gd name="T24" fmla="*/ 347 w 52"/>
                  <a:gd name="T25" fmla="*/ 866 h 80"/>
                  <a:gd name="T26" fmla="*/ 0 w 52"/>
                  <a:gd name="T27" fmla="*/ 442 h 80"/>
                  <a:gd name="T28" fmla="*/ 515 w 52"/>
                  <a:gd name="T29" fmla="*/ 0 h 80"/>
                  <a:gd name="T30" fmla="*/ 866 w 52"/>
                  <a:gd name="T31" fmla="*/ 56 h 80"/>
                  <a:gd name="T32" fmla="*/ 866 w 52"/>
                  <a:gd name="T33" fmla="*/ 347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0"/>
                  <a:gd name="T53" fmla="*/ 52 w 5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Freeform 60"/>
              <p:cNvSpPr>
                <a:spLocks/>
              </p:cNvSpPr>
              <p:nvPr/>
            </p:nvSpPr>
            <p:spPr bwMode="auto">
              <a:xfrm>
                <a:off x="3272" y="1586"/>
                <a:ext cx="81" cy="167"/>
              </a:xfrm>
              <a:custGeom>
                <a:avLst/>
                <a:gdLst>
                  <a:gd name="T0" fmla="*/ 345 w 19"/>
                  <a:gd name="T1" fmla="*/ 184 h 39"/>
                  <a:gd name="T2" fmla="*/ 183 w 19"/>
                  <a:gd name="T3" fmla="*/ 0 h 39"/>
                  <a:gd name="T4" fmla="*/ 0 w 19"/>
                  <a:gd name="T5" fmla="*/ 184 h 39"/>
                  <a:gd name="T6" fmla="*/ 0 w 19"/>
                  <a:gd name="T7" fmla="*/ 548 h 39"/>
                  <a:gd name="T8" fmla="*/ 183 w 19"/>
                  <a:gd name="T9" fmla="*/ 715 h 39"/>
                  <a:gd name="T10" fmla="*/ 345 w 19"/>
                  <a:gd name="T11" fmla="*/ 548 h 39"/>
                  <a:gd name="T12" fmla="*/ 345 w 19"/>
                  <a:gd name="T13" fmla="*/ 18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61"/>
              <p:cNvSpPr>
                <a:spLocks/>
              </p:cNvSpPr>
              <p:nvPr/>
            </p:nvSpPr>
            <p:spPr bwMode="auto">
              <a:xfrm>
                <a:off x="3499" y="1474"/>
                <a:ext cx="81" cy="279"/>
              </a:xfrm>
              <a:custGeom>
                <a:avLst/>
                <a:gdLst>
                  <a:gd name="T0" fmla="*/ 345 w 19"/>
                  <a:gd name="T1" fmla="*/ 167 h 65"/>
                  <a:gd name="T2" fmla="*/ 162 w 19"/>
                  <a:gd name="T3" fmla="*/ 0 h 65"/>
                  <a:gd name="T4" fmla="*/ 0 w 19"/>
                  <a:gd name="T5" fmla="*/ 167 h 65"/>
                  <a:gd name="T6" fmla="*/ 0 w 19"/>
                  <a:gd name="T7" fmla="*/ 1030 h 65"/>
                  <a:gd name="T8" fmla="*/ 162 w 19"/>
                  <a:gd name="T9" fmla="*/ 1198 h 65"/>
                  <a:gd name="T10" fmla="*/ 345 w 19"/>
                  <a:gd name="T11" fmla="*/ 1030 h 65"/>
                  <a:gd name="T12" fmla="*/ 345 w 19"/>
                  <a:gd name="T13" fmla="*/ 16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62"/>
              <p:cNvSpPr>
                <a:spLocks/>
              </p:cNvSpPr>
              <p:nvPr/>
            </p:nvSpPr>
            <p:spPr bwMode="auto">
              <a:xfrm>
                <a:off x="3722" y="1320"/>
                <a:ext cx="81" cy="514"/>
              </a:xfrm>
              <a:custGeom>
                <a:avLst/>
                <a:gdLst>
                  <a:gd name="T0" fmla="*/ 345 w 19"/>
                  <a:gd name="T1" fmla="*/ 167 h 120"/>
                  <a:gd name="T2" fmla="*/ 183 w 19"/>
                  <a:gd name="T3" fmla="*/ 0 h 120"/>
                  <a:gd name="T4" fmla="*/ 0 w 19"/>
                  <a:gd name="T5" fmla="*/ 167 h 120"/>
                  <a:gd name="T6" fmla="*/ 0 w 19"/>
                  <a:gd name="T7" fmla="*/ 2035 h 120"/>
                  <a:gd name="T8" fmla="*/ 183 w 19"/>
                  <a:gd name="T9" fmla="*/ 2202 h 120"/>
                  <a:gd name="T10" fmla="*/ 345 w 19"/>
                  <a:gd name="T11" fmla="*/ 2035 h 120"/>
                  <a:gd name="T12" fmla="*/ 345 w 19"/>
                  <a:gd name="T13" fmla="*/ 167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Freeform 63"/>
              <p:cNvSpPr>
                <a:spLocks/>
              </p:cNvSpPr>
              <p:nvPr/>
            </p:nvSpPr>
            <p:spPr bwMode="auto">
              <a:xfrm>
                <a:off x="3949" y="1474"/>
                <a:ext cx="81" cy="279"/>
              </a:xfrm>
              <a:custGeom>
                <a:avLst/>
                <a:gdLst>
                  <a:gd name="T0" fmla="*/ 345 w 19"/>
                  <a:gd name="T1" fmla="*/ 167 h 65"/>
                  <a:gd name="T2" fmla="*/ 162 w 19"/>
                  <a:gd name="T3" fmla="*/ 0 h 65"/>
                  <a:gd name="T4" fmla="*/ 0 w 19"/>
                  <a:gd name="T5" fmla="*/ 167 h 65"/>
                  <a:gd name="T6" fmla="*/ 0 w 19"/>
                  <a:gd name="T7" fmla="*/ 1030 h 65"/>
                  <a:gd name="T8" fmla="*/ 162 w 19"/>
                  <a:gd name="T9" fmla="*/ 1198 h 65"/>
                  <a:gd name="T10" fmla="*/ 345 w 19"/>
                  <a:gd name="T11" fmla="*/ 1030 h 65"/>
                  <a:gd name="T12" fmla="*/ 345 w 19"/>
                  <a:gd name="T13" fmla="*/ 16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Freeform 64"/>
              <p:cNvSpPr>
                <a:spLocks/>
              </p:cNvSpPr>
              <p:nvPr/>
            </p:nvSpPr>
            <p:spPr bwMode="auto">
              <a:xfrm>
                <a:off x="4171" y="1586"/>
                <a:ext cx="86" cy="167"/>
              </a:xfrm>
              <a:custGeom>
                <a:avLst/>
                <a:gdLst>
                  <a:gd name="T0" fmla="*/ 370 w 20"/>
                  <a:gd name="T1" fmla="*/ 184 h 39"/>
                  <a:gd name="T2" fmla="*/ 185 w 20"/>
                  <a:gd name="T3" fmla="*/ 0 h 39"/>
                  <a:gd name="T4" fmla="*/ 0 w 20"/>
                  <a:gd name="T5" fmla="*/ 184 h 39"/>
                  <a:gd name="T6" fmla="*/ 0 w 20"/>
                  <a:gd name="T7" fmla="*/ 548 h 39"/>
                  <a:gd name="T8" fmla="*/ 185 w 20"/>
                  <a:gd name="T9" fmla="*/ 715 h 39"/>
                  <a:gd name="T10" fmla="*/ 370 w 20"/>
                  <a:gd name="T11" fmla="*/ 548 h 39"/>
                  <a:gd name="T12" fmla="*/ 370 w 20"/>
                  <a:gd name="T13" fmla="*/ 18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9"/>
                  <a:gd name="T23" fmla="*/ 20 w 20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Freeform 65"/>
              <p:cNvSpPr>
                <a:spLocks/>
              </p:cNvSpPr>
              <p:nvPr/>
            </p:nvSpPr>
            <p:spPr bwMode="auto">
              <a:xfrm>
                <a:off x="4398" y="1474"/>
                <a:ext cx="82" cy="279"/>
              </a:xfrm>
              <a:custGeom>
                <a:avLst/>
                <a:gdLst>
                  <a:gd name="T0" fmla="*/ 354 w 19"/>
                  <a:gd name="T1" fmla="*/ 167 h 65"/>
                  <a:gd name="T2" fmla="*/ 186 w 19"/>
                  <a:gd name="T3" fmla="*/ 0 h 65"/>
                  <a:gd name="T4" fmla="*/ 0 w 19"/>
                  <a:gd name="T5" fmla="*/ 167 h 65"/>
                  <a:gd name="T6" fmla="*/ 0 w 19"/>
                  <a:gd name="T7" fmla="*/ 1030 h 65"/>
                  <a:gd name="T8" fmla="*/ 186 w 19"/>
                  <a:gd name="T9" fmla="*/ 1198 h 65"/>
                  <a:gd name="T10" fmla="*/ 354 w 19"/>
                  <a:gd name="T11" fmla="*/ 1030 h 65"/>
                  <a:gd name="T12" fmla="*/ 354 w 19"/>
                  <a:gd name="T13" fmla="*/ 16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Freeform 66"/>
              <p:cNvSpPr>
                <a:spLocks/>
              </p:cNvSpPr>
              <p:nvPr/>
            </p:nvSpPr>
            <p:spPr bwMode="auto">
              <a:xfrm>
                <a:off x="4625" y="1320"/>
                <a:ext cx="82" cy="514"/>
              </a:xfrm>
              <a:custGeom>
                <a:avLst/>
                <a:gdLst>
                  <a:gd name="T0" fmla="*/ 354 w 19"/>
                  <a:gd name="T1" fmla="*/ 167 h 120"/>
                  <a:gd name="T2" fmla="*/ 168 w 19"/>
                  <a:gd name="T3" fmla="*/ 0 h 120"/>
                  <a:gd name="T4" fmla="*/ 0 w 19"/>
                  <a:gd name="T5" fmla="*/ 167 h 120"/>
                  <a:gd name="T6" fmla="*/ 0 w 19"/>
                  <a:gd name="T7" fmla="*/ 2035 h 120"/>
                  <a:gd name="T8" fmla="*/ 168 w 19"/>
                  <a:gd name="T9" fmla="*/ 2202 h 120"/>
                  <a:gd name="T10" fmla="*/ 354 w 19"/>
                  <a:gd name="T11" fmla="*/ 2035 h 120"/>
                  <a:gd name="T12" fmla="*/ 354 w 19"/>
                  <a:gd name="T13" fmla="*/ 167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Freeform 67"/>
              <p:cNvSpPr>
                <a:spLocks/>
              </p:cNvSpPr>
              <p:nvPr/>
            </p:nvSpPr>
            <p:spPr bwMode="auto">
              <a:xfrm>
                <a:off x="4848" y="1474"/>
                <a:ext cx="82" cy="279"/>
              </a:xfrm>
              <a:custGeom>
                <a:avLst/>
                <a:gdLst>
                  <a:gd name="T0" fmla="*/ 354 w 19"/>
                  <a:gd name="T1" fmla="*/ 167 h 65"/>
                  <a:gd name="T2" fmla="*/ 186 w 19"/>
                  <a:gd name="T3" fmla="*/ 0 h 65"/>
                  <a:gd name="T4" fmla="*/ 0 w 19"/>
                  <a:gd name="T5" fmla="*/ 167 h 65"/>
                  <a:gd name="T6" fmla="*/ 0 w 19"/>
                  <a:gd name="T7" fmla="*/ 1030 h 65"/>
                  <a:gd name="T8" fmla="*/ 186 w 19"/>
                  <a:gd name="T9" fmla="*/ 1198 h 65"/>
                  <a:gd name="T10" fmla="*/ 354 w 19"/>
                  <a:gd name="T11" fmla="*/ 1030 h 65"/>
                  <a:gd name="T12" fmla="*/ 354 w 19"/>
                  <a:gd name="T13" fmla="*/ 16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Freeform 68"/>
              <p:cNvSpPr>
                <a:spLocks/>
              </p:cNvSpPr>
              <p:nvPr/>
            </p:nvSpPr>
            <p:spPr bwMode="auto">
              <a:xfrm>
                <a:off x="5075" y="1586"/>
                <a:ext cx="82" cy="167"/>
              </a:xfrm>
              <a:custGeom>
                <a:avLst/>
                <a:gdLst>
                  <a:gd name="T0" fmla="*/ 354 w 19"/>
                  <a:gd name="T1" fmla="*/ 184 h 39"/>
                  <a:gd name="T2" fmla="*/ 168 w 19"/>
                  <a:gd name="T3" fmla="*/ 0 h 39"/>
                  <a:gd name="T4" fmla="*/ 0 w 19"/>
                  <a:gd name="T5" fmla="*/ 184 h 39"/>
                  <a:gd name="T6" fmla="*/ 0 w 19"/>
                  <a:gd name="T7" fmla="*/ 548 h 39"/>
                  <a:gd name="T8" fmla="*/ 168 w 19"/>
                  <a:gd name="T9" fmla="*/ 715 h 39"/>
                  <a:gd name="T10" fmla="*/ 354 w 19"/>
                  <a:gd name="T11" fmla="*/ 548 h 39"/>
                  <a:gd name="T12" fmla="*/ 354 w 19"/>
                  <a:gd name="T13" fmla="*/ 18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68" name="Rectangle 70"/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Moore’s Law – Transistor Count</a:t>
            </a:r>
            <a:endParaRPr lang="en-US" dirty="0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5046028" cy="43815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482" name="Picture 2" descr="DSC00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25" y="1339850"/>
            <a:ext cx="7313613" cy="5483225"/>
          </a:xfrm>
          <a:prstGeom prst="rect">
            <a:avLst/>
          </a:prstGeom>
          <a:noFill/>
        </p:spPr>
      </p:pic>
      <p:sp>
        <p:nvSpPr>
          <p:cNvPr id="1172483" name="Rectangle 3"/>
          <p:cNvSpPr>
            <a:spLocks noChangeArrowheads="1"/>
          </p:cNvSpPr>
          <p:nvPr/>
        </p:nvSpPr>
        <p:spPr bwMode="auto">
          <a:xfrm>
            <a:off x="0" y="522287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/>
          <a:lstStyle/>
          <a:p>
            <a:pPr defTabSz="814388" eaLnBrk="1" hangingPunct="1"/>
            <a:r>
              <a:rPr lang="en-US" sz="3200" b="1" dirty="0" smtClean="0">
                <a:solidFill>
                  <a:schemeClr val="tx2"/>
                </a:solidFill>
              </a:rPr>
              <a:t>Board Level Complexity </a:t>
            </a:r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506" name="Picture 2" descr="DSC00669"/>
          <p:cNvPicPr>
            <a:picLocks noChangeAspect="1" noChangeArrowheads="1"/>
          </p:cNvPicPr>
          <p:nvPr/>
        </p:nvPicPr>
        <p:blipFill>
          <a:blip r:embed="rId2" cstate="print">
            <a:lum bright="10000" contrast="-6000"/>
          </a:blip>
          <a:srcRect/>
          <a:stretch>
            <a:fillRect/>
          </a:stretch>
        </p:blipFill>
        <p:spPr bwMode="auto">
          <a:xfrm>
            <a:off x="1439863" y="1685925"/>
            <a:ext cx="6400800" cy="4799013"/>
          </a:xfrm>
          <a:prstGeom prst="rect">
            <a:avLst/>
          </a:prstGeom>
          <a:noFill/>
        </p:spPr>
      </p:pic>
      <p:sp>
        <p:nvSpPr>
          <p:cNvPr id="1173507" name="Rectangle 3"/>
          <p:cNvSpPr>
            <a:spLocks noChangeArrowheads="1"/>
          </p:cNvSpPr>
          <p:nvPr/>
        </p:nvSpPr>
        <p:spPr bwMode="auto">
          <a:xfrm>
            <a:off x="0" y="473075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/>
          <a:lstStyle/>
          <a:p>
            <a:pPr defTabSz="814388" eaLnBrk="1" hangingPunct="1"/>
            <a:r>
              <a:rPr lang="en-US" sz="3200" b="1" dirty="0" smtClean="0">
                <a:solidFill>
                  <a:schemeClr val="tx2"/>
                </a:solidFill>
              </a:rPr>
              <a:t>Moore Complexity</a:t>
            </a:r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530" name="Picture 2" descr="DSC006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338" y="1333500"/>
            <a:ext cx="6678612" cy="5006975"/>
          </a:xfrm>
          <a:prstGeom prst="rect">
            <a:avLst/>
          </a:prstGeom>
          <a:noFill/>
        </p:spPr>
      </p:pic>
      <p:sp>
        <p:nvSpPr>
          <p:cNvPr id="1174531" name="Rectangle 3"/>
          <p:cNvSpPr>
            <a:spLocks noChangeArrowheads="1"/>
          </p:cNvSpPr>
          <p:nvPr/>
        </p:nvSpPr>
        <p:spPr bwMode="auto">
          <a:xfrm>
            <a:off x="0" y="23495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/>
          <a:lstStyle/>
          <a:p>
            <a:pPr defTabSz="814388" eaLnBrk="1" hangingPunct="1"/>
            <a:r>
              <a:rPr lang="en-US" sz="3200" b="1" dirty="0">
                <a:solidFill>
                  <a:schemeClr val="tx2"/>
                </a:solidFill>
              </a:rPr>
              <a:t>Combined Line Card</a:t>
            </a:r>
          </a:p>
        </p:txBody>
      </p:sp>
      <p:sp>
        <p:nvSpPr>
          <p:cNvPr id="1174532" name="Rectangle 4"/>
          <p:cNvSpPr>
            <a:spLocks noChangeArrowheads="1"/>
          </p:cNvSpPr>
          <p:nvPr/>
        </p:nvSpPr>
        <p:spPr bwMode="auto">
          <a:xfrm>
            <a:off x="1817688" y="6508750"/>
            <a:ext cx="20224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808080"/>
                </a:solidFill>
              </a:rPr>
              <a:t>© 2005 Cisco Systems, Inc. All rights reserved.</a:t>
            </a:r>
          </a:p>
        </p:txBody>
      </p:sp>
      <p:sp>
        <p:nvSpPr>
          <p:cNvPr id="1174533" name="Rectangle 5"/>
          <p:cNvSpPr>
            <a:spLocks noChangeArrowheads="1"/>
          </p:cNvSpPr>
          <p:nvPr/>
        </p:nvSpPr>
        <p:spPr bwMode="auto">
          <a:xfrm>
            <a:off x="82550" y="6372225"/>
            <a:ext cx="13223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endParaRPr lang="en-US" sz="900">
              <a:solidFill>
                <a:srgbClr val="808080"/>
              </a:solidFill>
            </a:endParaRPr>
          </a:p>
          <a:p>
            <a:pPr algn="l" defTabSz="814388">
              <a:lnSpc>
                <a:spcPct val="100000"/>
              </a:lnSpc>
            </a:pPr>
            <a:r>
              <a:rPr lang="en-US" sz="900">
                <a:solidFill>
                  <a:srgbClr val="808080"/>
                </a:solidFill>
              </a:rPr>
              <a:t>Chips</a:t>
            </a:r>
            <a:r>
              <a:rPr lang="en-US" sz="900">
                <a:solidFill>
                  <a:schemeClr val="accent2"/>
                </a:solidFill>
              </a:rPr>
              <a:t>@</a:t>
            </a:r>
            <a:r>
              <a:rPr lang="en-US" sz="900">
                <a:solidFill>
                  <a:srgbClr val="808080"/>
                </a:solidFill>
              </a:rPr>
              <a:t>Cisco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1219200"/>
            <a:ext cx="8077200" cy="5029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28600"/>
            <a:ext cx="8145462" cy="838200"/>
          </a:xfrm>
          <a:noFill/>
          <a:ln/>
        </p:spPr>
        <p:txBody>
          <a:bodyPr/>
          <a:lstStyle/>
          <a:p>
            <a:r>
              <a:rPr lang="en-US" dirty="0" smtClean="0"/>
              <a:t>Why Chips Fail in System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4627" name="Diagram 3"/>
          <p:cNvGraphicFramePr>
            <a:graphicFrameLocks/>
          </p:cNvGraphicFramePr>
          <p:nvPr>
            <p:ph sz="half" idx="2"/>
          </p:nvPr>
        </p:nvGraphicFramePr>
        <p:xfrm>
          <a:off x="1041400" y="1268413"/>
          <a:ext cx="7151688" cy="4984750"/>
        </p:xfrm>
        <a:graphic>
          <a:graphicData uri="http://schemas.openxmlformats.org/drawingml/2006/compatibility">
            <com:legacyDrawing xmlns:com="http://schemas.openxmlformats.org/drawingml/2006/compatibility" spid="_x0000_s8294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833438" y="1657350"/>
            <a:ext cx="1774825" cy="727075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board fails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000" b="0"/>
              <a:t>functional test</a:t>
            </a:r>
          </a:p>
        </p:txBody>
      </p:sp>
      <p:sp>
        <p:nvSpPr>
          <p:cNvPr id="843779" name="Rectangle 3"/>
          <p:cNvSpPr>
            <a:spLocks noChangeArrowheads="1"/>
          </p:cNvSpPr>
          <p:nvPr/>
        </p:nvSpPr>
        <p:spPr bwMode="auto">
          <a:xfrm>
            <a:off x="3776663" y="1670050"/>
            <a:ext cx="1549400" cy="688975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Re-verified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000" b="0"/>
              <a:t> at debug</a:t>
            </a:r>
          </a:p>
        </p:txBody>
      </p:sp>
      <p:sp>
        <p:nvSpPr>
          <p:cNvPr id="843780" name="Rectangle 4"/>
          <p:cNvSpPr>
            <a:spLocks noChangeArrowheads="1"/>
          </p:cNvSpPr>
          <p:nvPr/>
        </p:nvSpPr>
        <p:spPr bwMode="auto">
          <a:xfrm>
            <a:off x="852488" y="3354388"/>
            <a:ext cx="1406525" cy="422275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ICT</a:t>
            </a:r>
            <a:r>
              <a:rPr lang="en-US" sz="2000" i="1"/>
              <a:t> </a:t>
            </a:r>
            <a:r>
              <a:rPr lang="en-US" sz="2000" b="0"/>
              <a:t>retest</a:t>
            </a:r>
            <a:r>
              <a:rPr lang="en-US" sz="1000" i="1"/>
              <a:t> *</a:t>
            </a:r>
          </a:p>
        </p:txBody>
      </p:sp>
      <p:sp>
        <p:nvSpPr>
          <p:cNvPr id="843781" name="Rectangle 5"/>
          <p:cNvSpPr>
            <a:spLocks noChangeArrowheads="1"/>
          </p:cNvSpPr>
          <p:nvPr/>
        </p:nvSpPr>
        <p:spPr bwMode="auto">
          <a:xfrm>
            <a:off x="3478213" y="3290888"/>
            <a:ext cx="1468437" cy="5334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X-ray</a:t>
            </a:r>
            <a:r>
              <a:rPr lang="en-US" sz="1000" b="0"/>
              <a:t> </a:t>
            </a:r>
            <a:r>
              <a:rPr lang="en-US" sz="2000" b="0"/>
              <a:t>retest</a:t>
            </a:r>
          </a:p>
        </p:txBody>
      </p:sp>
      <p:sp>
        <p:nvSpPr>
          <p:cNvPr id="843782" name="Rectangle 6"/>
          <p:cNvSpPr>
            <a:spLocks noChangeArrowheads="1"/>
          </p:cNvSpPr>
          <p:nvPr/>
        </p:nvSpPr>
        <p:spPr bwMode="auto">
          <a:xfrm>
            <a:off x="6026150" y="3044825"/>
            <a:ext cx="1838325" cy="1031875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Remove failed ASIC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000" b="0"/>
              <a:t>and replace it</a:t>
            </a:r>
          </a:p>
        </p:txBody>
      </p:sp>
      <p:sp>
        <p:nvSpPr>
          <p:cNvPr id="843783" name="Text Box 7"/>
          <p:cNvSpPr txBox="1">
            <a:spLocks noChangeArrowheads="1"/>
          </p:cNvSpPr>
          <p:nvPr/>
        </p:nvSpPr>
        <p:spPr bwMode="auto">
          <a:xfrm>
            <a:off x="5321231" y="1690688"/>
            <a:ext cx="1130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i="1" dirty="0"/>
              <a:t>Confirmed</a:t>
            </a:r>
          </a:p>
        </p:txBody>
      </p:sp>
      <p:sp>
        <p:nvSpPr>
          <p:cNvPr id="843784" name="Text Box 8"/>
          <p:cNvSpPr txBox="1">
            <a:spLocks noChangeArrowheads="1"/>
          </p:cNvSpPr>
          <p:nvPr/>
        </p:nvSpPr>
        <p:spPr bwMode="auto">
          <a:xfrm>
            <a:off x="7839006" y="3267075"/>
            <a:ext cx="1130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i="1" dirty="0"/>
              <a:t>Confirmed</a:t>
            </a:r>
          </a:p>
        </p:txBody>
      </p:sp>
      <p:sp>
        <p:nvSpPr>
          <p:cNvPr id="843785" name="Text Box 9"/>
          <p:cNvSpPr txBox="1">
            <a:spLocks noChangeArrowheads="1"/>
          </p:cNvSpPr>
          <p:nvPr/>
        </p:nvSpPr>
        <p:spPr bwMode="auto">
          <a:xfrm>
            <a:off x="4699000" y="762000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843786" name="Text Box 10"/>
          <p:cNvSpPr txBox="1">
            <a:spLocks noChangeArrowheads="1"/>
          </p:cNvSpPr>
          <p:nvPr/>
        </p:nvSpPr>
        <p:spPr bwMode="auto">
          <a:xfrm>
            <a:off x="266700" y="8636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endParaRPr lang="en-US" sz="1400">
              <a:latin typeface="Times New Roman" pitchFamily="18" charset="0"/>
            </a:endParaRPr>
          </a:p>
        </p:txBody>
      </p:sp>
      <p:sp>
        <p:nvSpPr>
          <p:cNvPr id="843787" name="Rectangle 11"/>
          <p:cNvSpPr>
            <a:spLocks noChangeArrowheads="1"/>
          </p:cNvSpPr>
          <p:nvPr/>
        </p:nvSpPr>
        <p:spPr bwMode="auto">
          <a:xfrm>
            <a:off x="879475" y="5840413"/>
            <a:ext cx="1460500" cy="5461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X-ray retest</a:t>
            </a:r>
          </a:p>
        </p:txBody>
      </p:sp>
      <p:sp>
        <p:nvSpPr>
          <p:cNvPr id="843788" name="Rectangle 12"/>
          <p:cNvSpPr>
            <a:spLocks noChangeArrowheads="1"/>
          </p:cNvSpPr>
          <p:nvPr/>
        </p:nvSpPr>
        <p:spPr bwMode="auto">
          <a:xfrm>
            <a:off x="3827463" y="5895975"/>
            <a:ext cx="1322387" cy="422275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ICT</a:t>
            </a:r>
            <a:r>
              <a:rPr lang="en-US" sz="1000" b="0"/>
              <a:t> </a:t>
            </a:r>
            <a:r>
              <a:rPr lang="en-US" sz="2000" b="0"/>
              <a:t>retest</a:t>
            </a:r>
            <a:r>
              <a:rPr lang="en-US" sz="1000" b="0"/>
              <a:t> </a:t>
            </a:r>
          </a:p>
        </p:txBody>
      </p:sp>
      <p:sp>
        <p:nvSpPr>
          <p:cNvPr id="843789" name="Rectangle 13"/>
          <p:cNvSpPr>
            <a:spLocks noChangeArrowheads="1"/>
          </p:cNvSpPr>
          <p:nvPr/>
        </p:nvSpPr>
        <p:spPr bwMode="auto">
          <a:xfrm>
            <a:off x="862013" y="4700657"/>
            <a:ext cx="2324100" cy="707886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 err="1">
                <a:solidFill>
                  <a:srgbClr val="FF0000"/>
                </a:solidFill>
              </a:rPr>
              <a:t>ASIC</a:t>
            </a:r>
            <a:r>
              <a:rPr lang="en-US" sz="2000" dirty="0">
                <a:solidFill>
                  <a:srgbClr val="FF0000"/>
                </a:solidFill>
              </a:rPr>
              <a:t> fail to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</a:rPr>
              <a:t>Supplier for retest</a:t>
            </a:r>
          </a:p>
        </p:txBody>
      </p:sp>
      <p:sp>
        <p:nvSpPr>
          <p:cNvPr id="843790" name="Rectangle 14"/>
          <p:cNvSpPr>
            <a:spLocks noChangeArrowheads="1"/>
          </p:cNvSpPr>
          <p:nvPr/>
        </p:nvSpPr>
        <p:spPr bwMode="auto">
          <a:xfrm>
            <a:off x="6521450" y="1766888"/>
            <a:ext cx="1295400" cy="503237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 dirty="0" err="1" smtClean="0"/>
              <a:t>BScan</a:t>
            </a:r>
            <a:endParaRPr lang="en-US" sz="2000" b="0" dirty="0"/>
          </a:p>
        </p:txBody>
      </p:sp>
      <p:sp>
        <p:nvSpPr>
          <p:cNvPr id="843791" name="Rectangle 15"/>
          <p:cNvSpPr>
            <a:spLocks noChangeArrowheads="1"/>
          </p:cNvSpPr>
          <p:nvPr/>
        </p:nvSpPr>
        <p:spPr bwMode="auto">
          <a:xfrm>
            <a:off x="6345238" y="5743575"/>
            <a:ext cx="1649412" cy="727075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Board to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000" b="0"/>
              <a:t> </a:t>
            </a:r>
            <a:r>
              <a:rPr lang="en-US" sz="2000" b="0"/>
              <a:t>production</a:t>
            </a:r>
          </a:p>
        </p:txBody>
      </p:sp>
      <p:sp>
        <p:nvSpPr>
          <p:cNvPr id="843792" name="Rectangle 16"/>
          <p:cNvSpPr>
            <a:spLocks noChangeArrowheads="1"/>
          </p:cNvSpPr>
          <p:nvPr/>
        </p:nvSpPr>
        <p:spPr bwMode="auto">
          <a:xfrm>
            <a:off x="1721925" y="517525"/>
            <a:ext cx="55932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Returning Bad Components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100000"/>
              </a:lnSpc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843793" name="AutoShape 17"/>
          <p:cNvCxnSpPr>
            <a:cxnSpLocks noChangeShapeType="1"/>
            <a:stCxn id="843781" idx="3"/>
            <a:endCxn id="843782" idx="1"/>
          </p:cNvCxnSpPr>
          <p:nvPr/>
        </p:nvCxnSpPr>
        <p:spPr bwMode="auto">
          <a:xfrm>
            <a:off x="4959350" y="3557588"/>
            <a:ext cx="1054100" cy="3175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3794" name="AutoShape 18"/>
          <p:cNvCxnSpPr>
            <a:cxnSpLocks noChangeShapeType="1"/>
            <a:stCxn id="843787" idx="3"/>
            <a:endCxn id="843788" idx="1"/>
          </p:cNvCxnSpPr>
          <p:nvPr/>
        </p:nvCxnSpPr>
        <p:spPr bwMode="auto">
          <a:xfrm flipV="1">
            <a:off x="2352675" y="6107113"/>
            <a:ext cx="1462088" cy="6350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3795" name="AutoShape 19"/>
          <p:cNvCxnSpPr>
            <a:cxnSpLocks noChangeShapeType="1"/>
            <a:stCxn id="843788" idx="3"/>
            <a:endCxn id="843791" idx="1"/>
          </p:cNvCxnSpPr>
          <p:nvPr/>
        </p:nvCxnSpPr>
        <p:spPr bwMode="auto">
          <a:xfrm>
            <a:off x="5162550" y="6107113"/>
            <a:ext cx="1169988" cy="0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sp>
        <p:nvSpPr>
          <p:cNvPr id="843796" name="Text Box 20"/>
          <p:cNvSpPr txBox="1">
            <a:spLocks noChangeArrowheads="1"/>
          </p:cNvSpPr>
          <p:nvPr/>
        </p:nvSpPr>
        <p:spPr bwMode="auto">
          <a:xfrm>
            <a:off x="4964113" y="3262313"/>
            <a:ext cx="823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i="1" dirty="0"/>
              <a:t>Pass</a:t>
            </a:r>
          </a:p>
        </p:txBody>
      </p:sp>
      <p:sp>
        <p:nvSpPr>
          <p:cNvPr id="843797" name="Text Box 21"/>
          <p:cNvSpPr txBox="1">
            <a:spLocks noChangeArrowheads="1"/>
          </p:cNvSpPr>
          <p:nvPr/>
        </p:nvSpPr>
        <p:spPr bwMode="auto">
          <a:xfrm>
            <a:off x="2216150" y="3273425"/>
            <a:ext cx="82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i="1" dirty="0"/>
              <a:t>Pass</a:t>
            </a:r>
          </a:p>
        </p:txBody>
      </p:sp>
      <p:sp>
        <p:nvSpPr>
          <p:cNvPr id="843798" name="Text Box 22"/>
          <p:cNvSpPr txBox="1">
            <a:spLocks noChangeArrowheads="1"/>
          </p:cNvSpPr>
          <p:nvPr/>
        </p:nvSpPr>
        <p:spPr bwMode="auto">
          <a:xfrm>
            <a:off x="5133975" y="5818188"/>
            <a:ext cx="852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i="1" dirty="0"/>
              <a:t>Pass</a:t>
            </a:r>
          </a:p>
        </p:txBody>
      </p:sp>
      <p:cxnSp>
        <p:nvCxnSpPr>
          <p:cNvPr id="843799" name="AutoShape 23"/>
          <p:cNvCxnSpPr>
            <a:cxnSpLocks noChangeShapeType="1"/>
            <a:stCxn id="843779" idx="3"/>
            <a:endCxn id="843790" idx="1"/>
          </p:cNvCxnSpPr>
          <p:nvPr/>
        </p:nvCxnSpPr>
        <p:spPr bwMode="auto">
          <a:xfrm>
            <a:off x="5338763" y="2014538"/>
            <a:ext cx="1169987" cy="4762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3800" name="AutoShape 24"/>
          <p:cNvCxnSpPr>
            <a:cxnSpLocks noChangeShapeType="1"/>
            <a:stCxn id="843778" idx="3"/>
            <a:endCxn id="843779" idx="1"/>
          </p:cNvCxnSpPr>
          <p:nvPr/>
        </p:nvCxnSpPr>
        <p:spPr bwMode="auto">
          <a:xfrm flipV="1">
            <a:off x="2620963" y="2014538"/>
            <a:ext cx="1143000" cy="6350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sp>
        <p:nvSpPr>
          <p:cNvPr id="843801" name="Text Box 25"/>
          <p:cNvSpPr txBox="1">
            <a:spLocks noChangeArrowheads="1"/>
          </p:cNvSpPr>
          <p:nvPr/>
        </p:nvSpPr>
        <p:spPr bwMode="auto">
          <a:xfrm>
            <a:off x="2308225" y="5822950"/>
            <a:ext cx="82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i="1" dirty="0"/>
              <a:t>Pass</a:t>
            </a:r>
          </a:p>
        </p:txBody>
      </p:sp>
      <p:cxnSp>
        <p:nvCxnSpPr>
          <p:cNvPr id="843802" name="AutoShape 26"/>
          <p:cNvCxnSpPr>
            <a:cxnSpLocks noChangeShapeType="1"/>
            <a:stCxn id="843780" idx="3"/>
            <a:endCxn id="843781" idx="1"/>
          </p:cNvCxnSpPr>
          <p:nvPr/>
        </p:nvCxnSpPr>
        <p:spPr bwMode="auto">
          <a:xfrm flipV="1">
            <a:off x="2271713" y="3557588"/>
            <a:ext cx="1193800" cy="7937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3803" name="AutoShape 27"/>
          <p:cNvCxnSpPr>
            <a:cxnSpLocks noChangeShapeType="1"/>
            <a:stCxn id="843789" idx="1"/>
            <a:endCxn id="843787" idx="1"/>
          </p:cNvCxnSpPr>
          <p:nvPr/>
        </p:nvCxnSpPr>
        <p:spPr bwMode="auto">
          <a:xfrm rot="10800000" flipH="1" flipV="1">
            <a:off x="862013" y="5054599"/>
            <a:ext cx="17462" cy="1058863"/>
          </a:xfrm>
          <a:prstGeom prst="bentConnector3">
            <a:avLst>
              <a:gd name="adj1" fmla="val -1309128"/>
            </a:avLst>
          </a:prstGeom>
          <a:noFill/>
          <a:ln w="2540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43804" name="AutoShape 28"/>
          <p:cNvCxnSpPr>
            <a:cxnSpLocks noChangeShapeType="1"/>
            <a:stCxn id="843790" idx="3"/>
            <a:endCxn id="843780" idx="1"/>
          </p:cNvCxnSpPr>
          <p:nvPr/>
        </p:nvCxnSpPr>
        <p:spPr bwMode="auto">
          <a:xfrm flipH="1">
            <a:off x="839788" y="2019300"/>
            <a:ext cx="6989762" cy="1546225"/>
          </a:xfrm>
          <a:prstGeom prst="bentConnector5">
            <a:avLst>
              <a:gd name="adj1" fmla="val -3088"/>
              <a:gd name="adj2" fmla="val 51231"/>
              <a:gd name="adj3" fmla="val 103088"/>
            </a:avLst>
          </a:prstGeom>
          <a:noFill/>
          <a:ln w="2540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43805" name="AutoShape 29"/>
          <p:cNvCxnSpPr>
            <a:cxnSpLocks noChangeShapeType="1"/>
            <a:stCxn id="843782" idx="3"/>
            <a:endCxn id="843789" idx="1"/>
          </p:cNvCxnSpPr>
          <p:nvPr/>
        </p:nvCxnSpPr>
        <p:spPr bwMode="auto">
          <a:xfrm flipH="1">
            <a:off x="862013" y="3560763"/>
            <a:ext cx="7002462" cy="1493837"/>
          </a:xfrm>
          <a:prstGeom prst="bentConnector5">
            <a:avLst>
              <a:gd name="adj1" fmla="val -3265"/>
              <a:gd name="adj2" fmla="val 55422"/>
              <a:gd name="adj3" fmla="val 103265"/>
            </a:avLst>
          </a:prstGeom>
          <a:noFill/>
          <a:ln w="2540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43806" name="Text Box 30"/>
          <p:cNvSpPr txBox="1">
            <a:spLocks noChangeArrowheads="1"/>
          </p:cNvSpPr>
          <p:nvPr/>
        </p:nvSpPr>
        <p:spPr bwMode="auto">
          <a:xfrm>
            <a:off x="7766050" y="1724025"/>
            <a:ext cx="82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i="1" dirty="0"/>
              <a:t>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8" grpId="0" animBg="1"/>
      <p:bldP spid="843779" grpId="0" animBg="1"/>
      <p:bldP spid="843780" grpId="0" animBg="1"/>
      <p:bldP spid="843781" grpId="0" animBg="1"/>
      <p:bldP spid="843782" grpId="0" animBg="1"/>
      <p:bldP spid="843783" grpId="0"/>
      <p:bldP spid="843784" grpId="0"/>
      <p:bldP spid="843787" grpId="0" animBg="1"/>
      <p:bldP spid="843788" grpId="0" animBg="1"/>
      <p:bldP spid="843789" grpId="0" animBg="1"/>
      <p:bldP spid="843790" grpId="0" animBg="1"/>
      <p:bldP spid="843791" grpId="0" animBg="1"/>
      <p:bldP spid="843796" grpId="0"/>
      <p:bldP spid="843797" grpId="0"/>
      <p:bldP spid="843798" grpId="0"/>
      <p:bldP spid="843801" grpId="0"/>
      <p:bldP spid="8438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07375" cy="685800"/>
          </a:xfrm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Root Causing Bad Components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1703388" y="3546475"/>
            <a:ext cx="18208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Supplier retest</a:t>
            </a: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4235450" y="3413125"/>
            <a:ext cx="5095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fail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2690813" y="2879725"/>
            <a:ext cx="5794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 dirty="0"/>
              <a:t>yes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1857375" y="4708525"/>
            <a:ext cx="1609725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Retest NTFs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000" b="0"/>
              <a:t> in system</a:t>
            </a:r>
          </a:p>
          <a:p>
            <a:pPr algn="ctr" eaLnBrk="1" hangingPunct="1">
              <a:lnSpc>
                <a:spcPct val="100000"/>
              </a:lnSpc>
            </a:pPr>
            <a:endParaRPr lang="en-US" sz="2000" b="0"/>
          </a:p>
        </p:txBody>
      </p:sp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3043238" y="4702175"/>
            <a:ext cx="184150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endParaRPr lang="en-US" sz="2800"/>
          </a:p>
        </p:txBody>
      </p:sp>
      <p:sp>
        <p:nvSpPr>
          <p:cNvPr id="845832" name="Text Box 8"/>
          <p:cNvSpPr txBox="1">
            <a:spLocks noChangeArrowheads="1"/>
          </p:cNvSpPr>
          <p:nvPr/>
        </p:nvSpPr>
        <p:spPr bwMode="auto">
          <a:xfrm>
            <a:off x="2698750" y="5399088"/>
            <a:ext cx="7207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 dirty="0"/>
              <a:t>pass</a:t>
            </a:r>
          </a:p>
        </p:txBody>
      </p:sp>
      <p:sp>
        <p:nvSpPr>
          <p:cNvPr id="845833" name="Text Box 9"/>
          <p:cNvSpPr txBox="1">
            <a:spLocks noChangeArrowheads="1"/>
          </p:cNvSpPr>
          <p:nvPr/>
        </p:nvSpPr>
        <p:spPr bwMode="auto">
          <a:xfrm>
            <a:off x="4257675" y="4648200"/>
            <a:ext cx="5095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fail</a:t>
            </a:r>
          </a:p>
        </p:txBody>
      </p:sp>
      <p:sp>
        <p:nvSpPr>
          <p:cNvPr id="845834" name="Text Box 10"/>
          <p:cNvSpPr txBox="1">
            <a:spLocks noChangeArrowheads="1"/>
          </p:cNvSpPr>
          <p:nvPr/>
        </p:nvSpPr>
        <p:spPr bwMode="auto">
          <a:xfrm>
            <a:off x="5386388" y="5881688"/>
            <a:ext cx="2324100" cy="42227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ATE Test escape?</a:t>
            </a:r>
          </a:p>
        </p:txBody>
      </p:sp>
      <p:sp>
        <p:nvSpPr>
          <p:cNvPr id="845835" name="Rectangle 11"/>
          <p:cNvSpPr>
            <a:spLocks noChangeArrowheads="1"/>
          </p:cNvSpPr>
          <p:nvPr/>
        </p:nvSpPr>
        <p:spPr bwMode="auto">
          <a:xfrm>
            <a:off x="671513" y="5867400"/>
            <a:ext cx="4052887" cy="72707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2000" b="0"/>
              <a:t>Test escape? Environmental fail?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2000" b="0"/>
              <a:t>Bad Diags? Good ASIC?</a:t>
            </a:r>
          </a:p>
        </p:txBody>
      </p:sp>
      <p:sp>
        <p:nvSpPr>
          <p:cNvPr id="845836" name="Text Box 12"/>
          <p:cNvSpPr txBox="1">
            <a:spLocks noChangeArrowheads="1"/>
          </p:cNvSpPr>
          <p:nvPr/>
        </p:nvSpPr>
        <p:spPr bwMode="auto">
          <a:xfrm>
            <a:off x="5648325" y="3540125"/>
            <a:ext cx="1538288" cy="42227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Supplier FA</a:t>
            </a:r>
          </a:p>
        </p:txBody>
      </p:sp>
      <p:sp>
        <p:nvSpPr>
          <p:cNvPr id="845837" name="AutoShape 13"/>
          <p:cNvSpPr>
            <a:spLocks noChangeArrowheads="1"/>
          </p:cNvSpPr>
          <p:nvPr/>
        </p:nvSpPr>
        <p:spPr bwMode="auto">
          <a:xfrm>
            <a:off x="1357313" y="4521200"/>
            <a:ext cx="2643187" cy="1001713"/>
          </a:xfrm>
          <a:prstGeom prst="flowChartDecision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5838" name="Text Box 14"/>
          <p:cNvSpPr txBox="1">
            <a:spLocks noChangeArrowheads="1"/>
          </p:cNvSpPr>
          <p:nvPr/>
        </p:nvSpPr>
        <p:spPr bwMode="auto">
          <a:xfrm>
            <a:off x="5699125" y="4835525"/>
            <a:ext cx="1679575" cy="42227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Diagnose fail</a:t>
            </a:r>
          </a:p>
        </p:txBody>
      </p:sp>
      <p:sp>
        <p:nvSpPr>
          <p:cNvPr id="845839" name="AutoShape 15"/>
          <p:cNvSpPr>
            <a:spLocks noChangeArrowheads="1"/>
          </p:cNvSpPr>
          <p:nvPr/>
        </p:nvSpPr>
        <p:spPr bwMode="auto">
          <a:xfrm>
            <a:off x="1425575" y="2027238"/>
            <a:ext cx="2495550" cy="944562"/>
          </a:xfrm>
          <a:prstGeom prst="flowChartDecision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5840" name="Text Box 16"/>
          <p:cNvSpPr txBox="1">
            <a:spLocks noChangeArrowheads="1"/>
          </p:cNvSpPr>
          <p:nvPr/>
        </p:nvSpPr>
        <p:spPr bwMode="auto">
          <a:xfrm>
            <a:off x="1905000" y="2117725"/>
            <a:ext cx="1708150" cy="701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Supplier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000" b="0"/>
              <a:t>coverage ok?</a:t>
            </a:r>
          </a:p>
        </p:txBody>
      </p:sp>
      <p:sp>
        <p:nvSpPr>
          <p:cNvPr id="845841" name="Text Box 17"/>
          <p:cNvSpPr txBox="1">
            <a:spLocks noChangeArrowheads="1"/>
          </p:cNvSpPr>
          <p:nvPr/>
        </p:nvSpPr>
        <p:spPr bwMode="auto">
          <a:xfrm>
            <a:off x="2647950" y="4098925"/>
            <a:ext cx="15033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 dirty="0"/>
              <a:t>pass = </a:t>
            </a:r>
            <a:r>
              <a:rPr lang="en-US" sz="2000" b="0" dirty="0" err="1"/>
              <a:t>NTF</a:t>
            </a:r>
            <a:endParaRPr lang="en-US" sz="2000" b="0" dirty="0"/>
          </a:p>
        </p:txBody>
      </p:sp>
      <p:sp>
        <p:nvSpPr>
          <p:cNvPr id="845842" name="AutoShape 18"/>
          <p:cNvSpPr>
            <a:spLocks noChangeArrowheads="1"/>
          </p:cNvSpPr>
          <p:nvPr/>
        </p:nvSpPr>
        <p:spPr bwMode="auto">
          <a:xfrm>
            <a:off x="1455738" y="3290888"/>
            <a:ext cx="2438400" cy="900112"/>
          </a:xfrm>
          <a:prstGeom prst="flowChartDecision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5843" name="Text Box 19"/>
          <p:cNvSpPr txBox="1">
            <a:spLocks noChangeArrowheads="1"/>
          </p:cNvSpPr>
          <p:nvPr/>
        </p:nvSpPr>
        <p:spPr bwMode="auto">
          <a:xfrm>
            <a:off x="4246563" y="2117725"/>
            <a:ext cx="4794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no</a:t>
            </a:r>
          </a:p>
        </p:txBody>
      </p:sp>
      <p:sp>
        <p:nvSpPr>
          <p:cNvPr id="845844" name="Text Box 20"/>
          <p:cNvSpPr txBox="1">
            <a:spLocks noChangeArrowheads="1"/>
          </p:cNvSpPr>
          <p:nvPr/>
        </p:nvSpPr>
        <p:spPr bwMode="auto">
          <a:xfrm>
            <a:off x="5697538" y="2133600"/>
            <a:ext cx="1379537" cy="72707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b="0"/>
              <a:t>Add more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000" b="0"/>
              <a:t>coverage</a:t>
            </a:r>
          </a:p>
        </p:txBody>
      </p:sp>
      <p:cxnSp>
        <p:nvCxnSpPr>
          <p:cNvPr id="845845" name="AutoShape 21"/>
          <p:cNvCxnSpPr>
            <a:cxnSpLocks noChangeShapeType="1"/>
            <a:stCxn id="845837" idx="2"/>
            <a:endCxn id="845835" idx="0"/>
          </p:cNvCxnSpPr>
          <p:nvPr/>
        </p:nvCxnSpPr>
        <p:spPr bwMode="auto">
          <a:xfrm>
            <a:off x="2679700" y="5535613"/>
            <a:ext cx="19050" cy="319087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5846" name="AutoShape 22"/>
          <p:cNvCxnSpPr>
            <a:cxnSpLocks noChangeShapeType="1"/>
            <a:stCxn id="845842" idx="2"/>
            <a:endCxn id="845837" idx="0"/>
          </p:cNvCxnSpPr>
          <p:nvPr/>
        </p:nvCxnSpPr>
        <p:spPr bwMode="auto">
          <a:xfrm>
            <a:off x="2674938" y="4203700"/>
            <a:ext cx="4762" cy="304800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5847" name="AutoShape 23"/>
          <p:cNvCxnSpPr>
            <a:cxnSpLocks noChangeShapeType="1"/>
            <a:stCxn id="845839" idx="2"/>
            <a:endCxn id="845842" idx="0"/>
          </p:cNvCxnSpPr>
          <p:nvPr/>
        </p:nvCxnSpPr>
        <p:spPr bwMode="auto">
          <a:xfrm>
            <a:off x="2673350" y="2984500"/>
            <a:ext cx="1588" cy="293688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5848" name="AutoShape 24"/>
          <p:cNvCxnSpPr>
            <a:cxnSpLocks noChangeShapeType="1"/>
          </p:cNvCxnSpPr>
          <p:nvPr/>
        </p:nvCxnSpPr>
        <p:spPr bwMode="auto">
          <a:xfrm>
            <a:off x="4025900" y="5029200"/>
            <a:ext cx="1622425" cy="0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5849" name="AutoShape 25"/>
          <p:cNvCxnSpPr>
            <a:cxnSpLocks noChangeShapeType="1"/>
            <a:stCxn id="845834" idx="2"/>
            <a:endCxn id="845844" idx="3"/>
          </p:cNvCxnSpPr>
          <p:nvPr/>
        </p:nvCxnSpPr>
        <p:spPr bwMode="auto">
          <a:xfrm rot="5400000" flipH="1" flipV="1">
            <a:off x="4909344" y="4136232"/>
            <a:ext cx="3819525" cy="541337"/>
          </a:xfrm>
          <a:prstGeom prst="bentConnector4">
            <a:avLst>
              <a:gd name="adj1" fmla="val -5653"/>
              <a:gd name="adj2" fmla="val 256894"/>
            </a:avLst>
          </a:prstGeom>
          <a:noFill/>
          <a:ln w="2540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45850" name="AutoShape 26"/>
          <p:cNvCxnSpPr>
            <a:cxnSpLocks noChangeShapeType="1"/>
            <a:stCxn id="845838" idx="2"/>
            <a:endCxn id="845834" idx="0"/>
          </p:cNvCxnSpPr>
          <p:nvPr/>
        </p:nvCxnSpPr>
        <p:spPr bwMode="auto">
          <a:xfrm>
            <a:off x="6538913" y="5270500"/>
            <a:ext cx="9525" cy="598488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sp>
        <p:nvSpPr>
          <p:cNvPr id="845851" name="Text Box 27"/>
          <p:cNvSpPr txBox="1">
            <a:spLocks noChangeArrowheads="1"/>
          </p:cNvSpPr>
          <p:nvPr/>
        </p:nvSpPr>
        <p:spPr bwMode="auto">
          <a:xfrm>
            <a:off x="1382713" y="1254125"/>
            <a:ext cx="2582862" cy="42227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/>
              <a:t>Focused ASIC RMA</a:t>
            </a:r>
          </a:p>
        </p:txBody>
      </p:sp>
      <p:cxnSp>
        <p:nvCxnSpPr>
          <p:cNvPr id="845852" name="AutoShape 28"/>
          <p:cNvCxnSpPr>
            <a:cxnSpLocks noChangeShapeType="1"/>
            <a:stCxn id="845851" idx="2"/>
            <a:endCxn id="845839" idx="0"/>
          </p:cNvCxnSpPr>
          <p:nvPr/>
        </p:nvCxnSpPr>
        <p:spPr bwMode="auto">
          <a:xfrm flipH="1">
            <a:off x="2673350" y="1689100"/>
            <a:ext cx="1588" cy="325438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5853" name="AutoShape 29"/>
          <p:cNvCxnSpPr>
            <a:cxnSpLocks noChangeShapeType="1"/>
            <a:stCxn id="845842" idx="3"/>
            <a:endCxn id="845836" idx="1"/>
          </p:cNvCxnSpPr>
          <p:nvPr/>
        </p:nvCxnSpPr>
        <p:spPr bwMode="auto">
          <a:xfrm>
            <a:off x="3906838" y="3741738"/>
            <a:ext cx="1728787" cy="9525"/>
          </a:xfrm>
          <a:prstGeom prst="straightConnector1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845854" name="AutoShape 30"/>
          <p:cNvCxnSpPr>
            <a:cxnSpLocks noChangeShapeType="1"/>
            <a:stCxn id="845839" idx="3"/>
            <a:endCxn id="845844" idx="1"/>
          </p:cNvCxnSpPr>
          <p:nvPr/>
        </p:nvCxnSpPr>
        <p:spPr bwMode="auto">
          <a:xfrm flipV="1">
            <a:off x="3933825" y="2497138"/>
            <a:ext cx="1751013" cy="3175"/>
          </a:xfrm>
          <a:prstGeom prst="bentConnector3">
            <a:avLst>
              <a:gd name="adj1" fmla="val 49954"/>
            </a:avLst>
          </a:prstGeom>
          <a:noFill/>
          <a:ln w="2540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/>
      <p:bldP spid="845828" grpId="0"/>
      <p:bldP spid="845829" grpId="0"/>
      <p:bldP spid="845830" grpId="0"/>
      <p:bldP spid="845832" grpId="0"/>
      <p:bldP spid="845833" grpId="0"/>
      <p:bldP spid="845834" grpId="0" animBg="1"/>
      <p:bldP spid="845835" grpId="0" animBg="1"/>
      <p:bldP spid="845836" grpId="0" animBg="1"/>
      <p:bldP spid="845837" grpId="0" animBg="1"/>
      <p:bldP spid="845838" grpId="0" animBg="1"/>
      <p:bldP spid="845839" grpId="0" animBg="1"/>
      <p:bldP spid="845841" grpId="0"/>
      <p:bldP spid="845842" grpId="0" animBg="1"/>
      <p:bldP spid="845843" grpId="0"/>
      <p:bldP spid="845844" grpId="0" animBg="1"/>
      <p:bldP spid="8458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Please – No More Moore!!!!</a:t>
            </a:r>
            <a:endParaRPr 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40675" cy="35718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Device complexity/gate count/speed increasing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Component volumes increasing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Product Diversity increasing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Disconnect between Manufacturing and Engineering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Disconnect between </a:t>
            </a:r>
            <a:r>
              <a:rPr lang="en-US" dirty="0" err="1" smtClean="0"/>
              <a:t>CMs</a:t>
            </a:r>
            <a:r>
              <a:rPr lang="en-US" dirty="0" smtClean="0"/>
              <a:t> and Component Suppliers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Field Failures???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Result:  Systemic Component Problems rarely get fixed</a:t>
            </a:r>
          </a:p>
          <a:p>
            <a:pPr lvl="1">
              <a:lnSpc>
                <a:spcPct val="85000"/>
              </a:lnSpc>
            </a:pPr>
            <a:endParaRPr lang="en-US" altLang="ko-KR" dirty="0" smtClean="0">
              <a:ea typeface="굴림" pitchFamily="34" charset="-127"/>
            </a:endParaRPr>
          </a:p>
          <a:p>
            <a:pPr>
              <a:lnSpc>
                <a:spcPct val="85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presentationwhite.10.3.06">
  <a:themeElements>
    <a:clrScheme name="Ciscopresentationwhite.10.3.06 1">
      <a:dk1>
        <a:srgbClr val="000000"/>
      </a:dk1>
      <a:lt1>
        <a:srgbClr val="FFFFFF"/>
      </a:lt1>
      <a:dk2>
        <a:srgbClr val="0183B7"/>
      </a:dk2>
      <a:lt2>
        <a:srgbClr val="8E8E95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Ciscopresentationwhite.10.3.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presentationwhite.10.3.06 1">
        <a:dk1>
          <a:srgbClr val="000000"/>
        </a:dk1>
        <a:lt1>
          <a:srgbClr val="FFFFFF"/>
        </a:lt1>
        <a:dk2>
          <a:srgbClr val="0183B7"/>
        </a:dk2>
        <a:lt2>
          <a:srgbClr val="8E8E95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3538</TotalTime>
  <Pages>28</Pages>
  <Words>542</Words>
  <Application>Microsoft Office PowerPoint</Application>
  <PresentationFormat>On-screen Show (4:3)</PresentationFormat>
  <Paragraphs>174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Wingdings</vt:lpstr>
      <vt:lpstr>굴림</vt:lpstr>
      <vt:lpstr>新細明體</vt:lpstr>
      <vt:lpstr>Ciscopresentationwhite.10.3.06</vt:lpstr>
      <vt:lpstr>ECID vs Device ID</vt:lpstr>
      <vt:lpstr>Moore’s Law – Transistor Count</vt:lpstr>
      <vt:lpstr>Slide 3</vt:lpstr>
      <vt:lpstr>Slide 4</vt:lpstr>
      <vt:lpstr>Slide 5</vt:lpstr>
      <vt:lpstr>Why Chips Fail in System</vt:lpstr>
      <vt:lpstr>Slide 7</vt:lpstr>
      <vt:lpstr>Root Causing Bad Components </vt:lpstr>
      <vt:lpstr>Please – No More Moore!!!!</vt:lpstr>
      <vt:lpstr>Collaboration in a Virtual Supply Chain</vt:lpstr>
      <vt:lpstr>What is eCID?</vt:lpstr>
      <vt:lpstr>Slide 12</vt:lpstr>
      <vt:lpstr>End-to-End Process Data</vt:lpstr>
      <vt:lpstr>Benefits</vt:lpstr>
      <vt:lpstr>Issues</vt:lpstr>
      <vt:lpstr>Device ID</vt:lpstr>
      <vt:lpstr>Challenges</vt:lpstr>
      <vt:lpstr>Slide 18</vt:lpstr>
    </vt:vector>
  </TitlesOfParts>
  <Company>Cisco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eCID intro &amp; implicaiotn to tes flow/process</dc:title>
  <dc:subject>eCID</dc:subject>
  <dc:creator>Douglas Kay</dc:creator>
  <cp:lastModifiedBy>beklow</cp:lastModifiedBy>
  <cp:revision>68</cp:revision>
  <cp:lastPrinted>1999-01-27T00:54:54Z</cp:lastPrinted>
  <dcterms:created xsi:type="dcterms:W3CDTF">2006-10-13T14:52:15Z</dcterms:created>
  <dcterms:modified xsi:type="dcterms:W3CDTF">2010-09-16T14:30:10Z</dcterms:modified>
</cp:coreProperties>
</file>